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7"/>
  </p:notesMasterIdLst>
  <p:handoutMasterIdLst>
    <p:handoutMasterId r:id="rId28"/>
  </p:handoutMasterIdLst>
  <p:sldIdLst>
    <p:sldId id="278" r:id="rId5"/>
    <p:sldId id="279" r:id="rId6"/>
    <p:sldId id="306" r:id="rId7"/>
    <p:sldId id="281" r:id="rId8"/>
    <p:sldId id="282" r:id="rId9"/>
    <p:sldId id="311" r:id="rId10"/>
    <p:sldId id="312" r:id="rId11"/>
    <p:sldId id="307" r:id="rId12"/>
    <p:sldId id="308" r:id="rId13"/>
    <p:sldId id="287" r:id="rId14"/>
    <p:sldId id="288" r:id="rId15"/>
    <p:sldId id="289" r:id="rId16"/>
    <p:sldId id="302" r:id="rId17"/>
    <p:sldId id="291" r:id="rId18"/>
    <p:sldId id="292" r:id="rId19"/>
    <p:sldId id="293" r:id="rId20"/>
    <p:sldId id="296" r:id="rId21"/>
    <p:sldId id="297" r:id="rId22"/>
    <p:sldId id="298" r:id="rId23"/>
    <p:sldId id="299" r:id="rId24"/>
    <p:sldId id="300" r:id="rId25"/>
    <p:sldId id="305" r:id="rId26"/>
  </p:sldIdLst>
  <p:sldSz cx="9144000" cy="5715000" type="screen16x10"/>
  <p:notesSz cx="6858000" cy="9144000"/>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64"/>
    <a:srgbClr val="F39100"/>
    <a:srgbClr val="FF9933"/>
    <a:srgbClr val="0096D3"/>
    <a:srgbClr val="E7EFF7"/>
    <a:srgbClr val="CBDDEF"/>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0" autoAdjust="0"/>
    <p:restoredTop sz="88912" autoAdjust="0"/>
  </p:normalViewPr>
  <p:slideViewPr>
    <p:cSldViewPr snapToGrid="0" showGuides="1">
      <p:cViewPr varScale="1">
        <p:scale>
          <a:sx n="136" d="100"/>
          <a:sy n="136" d="100"/>
        </p:scale>
        <p:origin x="1544" y="184"/>
      </p:cViewPr>
      <p:guideLst>
        <p:guide orient="horz" pos="1800"/>
        <p:guide pos="5465"/>
        <p:guide pos="4241"/>
        <p:guide pos="4695"/>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2663B-5844-450B-9DD1-4D5766ADD205}" type="doc">
      <dgm:prSet loTypeId="urn:microsoft.com/office/officeart/2005/8/layout/chevron1" loCatId="process" qsTypeId="urn:microsoft.com/office/officeart/2005/8/quickstyle/simple5" qsCatId="simple" csTypeId="urn:microsoft.com/office/officeart/2005/8/colors/accent0_2" csCatId="mainScheme" phldr="1"/>
      <dgm:spPr/>
    </dgm:pt>
    <dgm:pt modelId="{B7234E1D-4FD7-4F1D-B7B0-4A64E77A1E45}">
      <dgm:prSet phldrT="[Text]" custT="1"/>
      <dgm:spPr>
        <a:solidFill>
          <a:schemeClr val="accent1"/>
        </a:solidFill>
      </dgm:spPr>
      <dgm:t>
        <a:bodyPr/>
        <a:lstStyle/>
        <a:p>
          <a:r>
            <a:rPr lang="de-DE" sz="1400" b="1" dirty="0">
              <a:solidFill>
                <a:schemeClr val="bg1"/>
              </a:solidFill>
            </a:rPr>
            <a:t>Waiver</a:t>
          </a:r>
          <a:endParaRPr lang="de-DE" sz="1300" b="1" dirty="0">
            <a:solidFill>
              <a:schemeClr val="bg1"/>
            </a:solidFill>
          </a:endParaRPr>
        </a:p>
      </dgm:t>
    </dgm:pt>
    <dgm:pt modelId="{27C77F0B-426A-4EBE-B7C6-30F80401C39E}" type="parTrans" cxnId="{06BCA333-5E6E-433B-8382-663844F533B3}">
      <dgm:prSet/>
      <dgm:spPr/>
      <dgm:t>
        <a:bodyPr/>
        <a:lstStyle/>
        <a:p>
          <a:endParaRPr lang="de-DE"/>
        </a:p>
      </dgm:t>
    </dgm:pt>
    <dgm:pt modelId="{B2ABE259-A351-4CB7-82F8-0E621F761923}" type="sibTrans" cxnId="{06BCA333-5E6E-433B-8382-663844F533B3}">
      <dgm:prSet/>
      <dgm:spPr/>
      <dgm:t>
        <a:bodyPr/>
        <a:lstStyle/>
        <a:p>
          <a:endParaRPr lang="de-DE"/>
        </a:p>
      </dgm:t>
    </dgm:pt>
    <dgm:pt modelId="{4EE16426-E980-4C4A-9239-AB346F7E8939}">
      <dgm:prSet phldrT="[Text]" custT="1"/>
      <dgm:spPr>
        <a:solidFill>
          <a:schemeClr val="accent1"/>
        </a:solidFill>
      </dgm:spPr>
      <dgm:t>
        <a:bodyPr/>
        <a:lstStyle/>
        <a:p>
          <a:r>
            <a:rPr lang="de-DE" sz="1400" b="1" dirty="0">
              <a:solidFill>
                <a:schemeClr val="bg1"/>
              </a:solidFill>
            </a:rPr>
            <a:t>Einstiegstest</a:t>
          </a:r>
          <a:endParaRPr lang="de-DE" sz="1300" b="1" dirty="0">
            <a:solidFill>
              <a:schemeClr val="bg1"/>
            </a:solidFill>
          </a:endParaRPr>
        </a:p>
      </dgm:t>
    </dgm:pt>
    <dgm:pt modelId="{9AA232C7-98D2-4948-BAF8-B20F0CB1F70E}" type="parTrans" cxnId="{645DADA0-35AA-4062-AA6C-2645A227C7CE}">
      <dgm:prSet/>
      <dgm:spPr/>
      <dgm:t>
        <a:bodyPr/>
        <a:lstStyle/>
        <a:p>
          <a:endParaRPr lang="de-DE"/>
        </a:p>
      </dgm:t>
    </dgm:pt>
    <dgm:pt modelId="{1DCBDCAF-12CF-4650-BB59-3AF87E19D13F}" type="sibTrans" cxnId="{645DADA0-35AA-4062-AA6C-2645A227C7CE}">
      <dgm:prSet/>
      <dgm:spPr/>
      <dgm:t>
        <a:bodyPr/>
        <a:lstStyle/>
        <a:p>
          <a:endParaRPr lang="de-DE"/>
        </a:p>
      </dgm:t>
    </dgm:pt>
    <dgm:pt modelId="{B9DF424E-5626-47AC-B3BE-2D85EF2134CA}" type="pres">
      <dgm:prSet presAssocID="{B152663B-5844-450B-9DD1-4D5766ADD205}" presName="Name0" presStyleCnt="0">
        <dgm:presLayoutVars>
          <dgm:dir/>
          <dgm:animLvl val="lvl"/>
          <dgm:resizeHandles val="exact"/>
        </dgm:presLayoutVars>
      </dgm:prSet>
      <dgm:spPr/>
    </dgm:pt>
    <dgm:pt modelId="{8239287A-9767-4E76-A4D0-FD6FF2D9ED1A}" type="pres">
      <dgm:prSet presAssocID="{B7234E1D-4FD7-4F1D-B7B0-4A64E77A1E45}" presName="parTxOnly" presStyleLbl="node1" presStyleIdx="0" presStyleCnt="2" custLinFactNeighborX="-1673" custLinFactNeighborY="5070">
        <dgm:presLayoutVars>
          <dgm:chMax val="0"/>
          <dgm:chPref val="0"/>
          <dgm:bulletEnabled val="1"/>
        </dgm:presLayoutVars>
      </dgm:prSet>
      <dgm:spPr/>
    </dgm:pt>
    <dgm:pt modelId="{53D02602-9E9E-4174-A5DA-5E9614C004FA}" type="pres">
      <dgm:prSet presAssocID="{B2ABE259-A351-4CB7-82F8-0E621F761923}" presName="parTxOnlySpace" presStyleCnt="0"/>
      <dgm:spPr/>
    </dgm:pt>
    <dgm:pt modelId="{EBA97B4B-755E-470E-9819-41CC3540839B}" type="pres">
      <dgm:prSet presAssocID="{4EE16426-E980-4C4A-9239-AB346F7E8939}" presName="parTxOnly" presStyleLbl="node1" presStyleIdx="1" presStyleCnt="2" custLinFactNeighborX="6290" custLinFactNeighborY="5770">
        <dgm:presLayoutVars>
          <dgm:chMax val="0"/>
          <dgm:chPref val="0"/>
          <dgm:bulletEnabled val="1"/>
        </dgm:presLayoutVars>
      </dgm:prSet>
      <dgm:spPr/>
    </dgm:pt>
  </dgm:ptLst>
  <dgm:cxnLst>
    <dgm:cxn modelId="{06BCA333-5E6E-433B-8382-663844F533B3}" srcId="{B152663B-5844-450B-9DD1-4D5766ADD205}" destId="{B7234E1D-4FD7-4F1D-B7B0-4A64E77A1E45}" srcOrd="0" destOrd="0" parTransId="{27C77F0B-426A-4EBE-B7C6-30F80401C39E}" sibTransId="{B2ABE259-A351-4CB7-82F8-0E621F761923}"/>
    <dgm:cxn modelId="{63E8CE45-CE78-408E-A0B3-5734E1FFC0F2}" type="presOf" srcId="{4EE16426-E980-4C4A-9239-AB346F7E8939}" destId="{EBA97B4B-755E-470E-9819-41CC3540839B}" srcOrd="0" destOrd="0" presId="urn:microsoft.com/office/officeart/2005/8/layout/chevron1"/>
    <dgm:cxn modelId="{FB7D9C80-ADA9-4440-8CCB-93F0791ACD1D}" type="presOf" srcId="{B152663B-5844-450B-9DD1-4D5766ADD205}" destId="{B9DF424E-5626-47AC-B3BE-2D85EF2134CA}" srcOrd="0" destOrd="0" presId="urn:microsoft.com/office/officeart/2005/8/layout/chevron1"/>
    <dgm:cxn modelId="{645DADA0-35AA-4062-AA6C-2645A227C7CE}" srcId="{B152663B-5844-450B-9DD1-4D5766ADD205}" destId="{4EE16426-E980-4C4A-9239-AB346F7E8939}" srcOrd="1" destOrd="0" parTransId="{9AA232C7-98D2-4948-BAF8-B20F0CB1F70E}" sibTransId="{1DCBDCAF-12CF-4650-BB59-3AF87E19D13F}"/>
    <dgm:cxn modelId="{FFDEE7EC-1AD3-4287-AE11-DDBE1AA834D3}" type="presOf" srcId="{B7234E1D-4FD7-4F1D-B7B0-4A64E77A1E45}" destId="{8239287A-9767-4E76-A4D0-FD6FF2D9ED1A}" srcOrd="0" destOrd="0" presId="urn:microsoft.com/office/officeart/2005/8/layout/chevron1"/>
    <dgm:cxn modelId="{728EFE6A-5F32-4B35-B946-740A8520C52F}" type="presParOf" srcId="{B9DF424E-5626-47AC-B3BE-2D85EF2134CA}" destId="{8239287A-9767-4E76-A4D0-FD6FF2D9ED1A}" srcOrd="0" destOrd="0" presId="urn:microsoft.com/office/officeart/2005/8/layout/chevron1"/>
    <dgm:cxn modelId="{8E651318-0E05-4971-9F9C-ADC8885196D4}" type="presParOf" srcId="{B9DF424E-5626-47AC-B3BE-2D85EF2134CA}" destId="{53D02602-9E9E-4174-A5DA-5E9614C004FA}" srcOrd="1" destOrd="0" presId="urn:microsoft.com/office/officeart/2005/8/layout/chevron1"/>
    <dgm:cxn modelId="{956B968A-3CFD-41D7-9EAD-BA58D606FC96}" type="presParOf" srcId="{B9DF424E-5626-47AC-B3BE-2D85EF2134CA}" destId="{EBA97B4B-755E-470E-9819-41CC3540839B}"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9287A-9767-4E76-A4D0-FD6FF2D9ED1A}">
      <dsp:nvSpPr>
        <dsp:cNvPr id="0" name=""/>
        <dsp:cNvSpPr/>
      </dsp:nvSpPr>
      <dsp:spPr>
        <a:xfrm>
          <a:off x="0" y="0"/>
          <a:ext cx="2835432" cy="89120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1"/>
              </a:solidFill>
            </a:rPr>
            <a:t>Waiver</a:t>
          </a:r>
          <a:endParaRPr lang="de-DE" sz="1300" b="1" kern="1200" dirty="0">
            <a:solidFill>
              <a:schemeClr val="bg1"/>
            </a:solidFill>
          </a:endParaRPr>
        </a:p>
      </dsp:txBody>
      <dsp:txXfrm>
        <a:off x="445602" y="0"/>
        <a:ext cx="1944229" cy="891203"/>
      </dsp:txXfrm>
    </dsp:sp>
    <dsp:sp modelId="{EBA97B4B-755E-470E-9819-41CC3540839B}">
      <dsp:nvSpPr>
        <dsp:cNvPr id="0" name=""/>
        <dsp:cNvSpPr/>
      </dsp:nvSpPr>
      <dsp:spPr>
        <a:xfrm>
          <a:off x="2561375" y="0"/>
          <a:ext cx="2835432" cy="89120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1"/>
              </a:solidFill>
            </a:rPr>
            <a:t>Einstiegstest</a:t>
          </a:r>
          <a:endParaRPr lang="de-DE" sz="1300" b="1" kern="1200" dirty="0">
            <a:solidFill>
              <a:schemeClr val="bg1"/>
            </a:solidFill>
          </a:endParaRPr>
        </a:p>
      </dsp:txBody>
      <dsp:txXfrm>
        <a:off x="3006977" y="0"/>
        <a:ext cx="1944229" cy="891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14.01.24</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14.01.24</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10</a:t>
            </a:fld>
            <a:endParaRPr lang="de-AT" dirty="0"/>
          </a:p>
        </p:txBody>
      </p:sp>
    </p:spTree>
    <p:extLst>
      <p:ext uri="{BB962C8B-B14F-4D97-AF65-F5344CB8AC3E}">
        <p14:creationId xmlns:p14="http://schemas.microsoft.com/office/powerpoint/2010/main" val="318566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1AF1600-3D55-4A4C-85AF-72F9C5C4AE1E}" type="slidenum">
              <a:rPr lang="de-AT" smtClean="0"/>
              <a:pPr/>
              <a:t>11</a:t>
            </a:fld>
            <a:endParaRPr lang="de-AT" dirty="0"/>
          </a:p>
        </p:txBody>
      </p:sp>
    </p:spTree>
    <p:extLst>
      <p:ext uri="{BB962C8B-B14F-4D97-AF65-F5344CB8AC3E}">
        <p14:creationId xmlns:p14="http://schemas.microsoft.com/office/powerpoint/2010/main" val="294410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1AF1600-3D55-4A4C-85AF-72F9C5C4AE1E}" type="slidenum">
              <a:rPr lang="de-AT" smtClean="0"/>
              <a:pPr/>
              <a:t>12</a:t>
            </a:fld>
            <a:endParaRPr lang="de-AT" dirty="0"/>
          </a:p>
        </p:txBody>
      </p:sp>
    </p:spTree>
    <p:extLst>
      <p:ext uri="{BB962C8B-B14F-4D97-AF65-F5344CB8AC3E}">
        <p14:creationId xmlns:p14="http://schemas.microsoft.com/office/powerpoint/2010/main" val="337893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1AF1600-3D55-4A4C-85AF-72F9C5C4AE1E}" type="slidenum">
              <a:rPr lang="de-AT" smtClean="0"/>
              <a:pPr/>
              <a:t>13</a:t>
            </a:fld>
            <a:endParaRPr lang="de-AT" dirty="0"/>
          </a:p>
        </p:txBody>
      </p:sp>
    </p:spTree>
    <p:extLst>
      <p:ext uri="{BB962C8B-B14F-4D97-AF65-F5344CB8AC3E}">
        <p14:creationId xmlns:p14="http://schemas.microsoft.com/office/powerpoint/2010/main" val="2984267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1AF1600-3D55-4A4C-85AF-72F9C5C4AE1E}" type="slidenum">
              <a:rPr lang="de-AT" smtClean="0"/>
              <a:pPr/>
              <a:t>14</a:t>
            </a:fld>
            <a:endParaRPr lang="de-AT" dirty="0"/>
          </a:p>
        </p:txBody>
      </p:sp>
    </p:spTree>
    <p:extLst>
      <p:ext uri="{BB962C8B-B14F-4D97-AF65-F5344CB8AC3E}">
        <p14:creationId xmlns:p14="http://schemas.microsoft.com/office/powerpoint/2010/main" val="88160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15</a:t>
            </a:fld>
            <a:endParaRPr lang="de-AT" dirty="0"/>
          </a:p>
        </p:txBody>
      </p:sp>
    </p:spTree>
    <p:extLst>
      <p:ext uri="{BB962C8B-B14F-4D97-AF65-F5344CB8AC3E}">
        <p14:creationId xmlns:p14="http://schemas.microsoft.com/office/powerpoint/2010/main" val="215490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16</a:t>
            </a:fld>
            <a:endParaRPr lang="de-AT" dirty="0"/>
          </a:p>
        </p:txBody>
      </p:sp>
    </p:spTree>
    <p:extLst>
      <p:ext uri="{BB962C8B-B14F-4D97-AF65-F5344CB8AC3E}">
        <p14:creationId xmlns:p14="http://schemas.microsoft.com/office/powerpoint/2010/main" val="103901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17</a:t>
            </a:fld>
            <a:endParaRPr lang="de-AT" dirty="0"/>
          </a:p>
        </p:txBody>
      </p:sp>
    </p:spTree>
    <p:extLst>
      <p:ext uri="{BB962C8B-B14F-4D97-AF65-F5344CB8AC3E}">
        <p14:creationId xmlns:p14="http://schemas.microsoft.com/office/powerpoint/2010/main" val="45256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18</a:t>
            </a:fld>
            <a:endParaRPr lang="de-AT" dirty="0"/>
          </a:p>
        </p:txBody>
      </p:sp>
    </p:spTree>
    <p:extLst>
      <p:ext uri="{BB962C8B-B14F-4D97-AF65-F5344CB8AC3E}">
        <p14:creationId xmlns:p14="http://schemas.microsoft.com/office/powerpoint/2010/main" val="151366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1AF1600-3D55-4A4C-85AF-72F9C5C4AE1E}" type="slidenum">
              <a:rPr lang="de-AT" smtClean="0"/>
              <a:pPr/>
              <a:t>19</a:t>
            </a:fld>
            <a:endParaRPr lang="de-AT" dirty="0"/>
          </a:p>
        </p:txBody>
      </p:sp>
    </p:spTree>
    <p:extLst>
      <p:ext uri="{BB962C8B-B14F-4D97-AF65-F5344CB8AC3E}">
        <p14:creationId xmlns:p14="http://schemas.microsoft.com/office/powerpoint/2010/main" val="384561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2</a:t>
            </a:fld>
            <a:endParaRPr lang="de-AT" dirty="0"/>
          </a:p>
        </p:txBody>
      </p:sp>
    </p:spTree>
    <p:extLst>
      <p:ext uri="{BB962C8B-B14F-4D97-AF65-F5344CB8AC3E}">
        <p14:creationId xmlns:p14="http://schemas.microsoft.com/office/powerpoint/2010/main" val="3165892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20</a:t>
            </a:fld>
            <a:endParaRPr lang="de-AT" dirty="0"/>
          </a:p>
        </p:txBody>
      </p:sp>
    </p:spTree>
    <p:extLst>
      <p:ext uri="{BB962C8B-B14F-4D97-AF65-F5344CB8AC3E}">
        <p14:creationId xmlns:p14="http://schemas.microsoft.com/office/powerpoint/2010/main" val="221954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solidFill>
                  <a:schemeClr val="bg1">
                    <a:lumMod val="65000"/>
                  </a:schemeClr>
                </a:solidFill>
              </a:rPr>
              <a:t>Allgemeine</a:t>
            </a:r>
            <a:r>
              <a:rPr lang="de-DE" i="0" baseline="0" dirty="0">
                <a:solidFill>
                  <a:schemeClr val="bg1">
                    <a:lumMod val="65000"/>
                  </a:schemeClr>
                </a:solidFill>
              </a:rPr>
              <a:t> Fragen zum Aufnahmeverfahren bitte an das Study Service Center richten.</a:t>
            </a:r>
            <a:endParaRPr lang="de-DE" i="0"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21</a:t>
            </a:fld>
            <a:endParaRPr lang="de-AT" dirty="0"/>
          </a:p>
        </p:txBody>
      </p:sp>
    </p:spTree>
    <p:extLst>
      <p:ext uri="{BB962C8B-B14F-4D97-AF65-F5344CB8AC3E}">
        <p14:creationId xmlns:p14="http://schemas.microsoft.com/office/powerpoint/2010/main" val="1547418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22</a:t>
            </a:fld>
            <a:endParaRPr lang="de-AT" dirty="0"/>
          </a:p>
        </p:txBody>
      </p:sp>
    </p:spTree>
    <p:extLst>
      <p:ext uri="{BB962C8B-B14F-4D97-AF65-F5344CB8AC3E}">
        <p14:creationId xmlns:p14="http://schemas.microsoft.com/office/powerpoint/2010/main" val="171011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1AF1600-3D55-4A4C-85AF-72F9C5C4AE1E}" type="slidenum">
              <a:rPr lang="de-AT" smtClean="0"/>
              <a:pPr/>
              <a:t>3</a:t>
            </a:fld>
            <a:endParaRPr lang="de-AT" dirty="0"/>
          </a:p>
        </p:txBody>
      </p:sp>
    </p:spTree>
    <p:extLst>
      <p:ext uri="{BB962C8B-B14F-4D97-AF65-F5344CB8AC3E}">
        <p14:creationId xmlns:p14="http://schemas.microsoft.com/office/powerpoint/2010/main" val="427206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4</a:t>
            </a:fld>
            <a:endParaRPr lang="de-AT" dirty="0"/>
          </a:p>
        </p:txBody>
      </p:sp>
    </p:spTree>
    <p:extLst>
      <p:ext uri="{BB962C8B-B14F-4D97-AF65-F5344CB8AC3E}">
        <p14:creationId xmlns:p14="http://schemas.microsoft.com/office/powerpoint/2010/main" val="242921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de-AT" baseline="0" dirty="0"/>
              <a:t>Ca. 250 Bewerbungen pro Semester</a:t>
            </a:r>
          </a:p>
          <a:p>
            <a:pPr marL="171450" indent="-171450">
              <a:buFont typeface="Arial" panose="020B0604020202020204" pitchFamily="34" charset="0"/>
              <a:buChar char="•"/>
            </a:pPr>
            <a:r>
              <a:rPr lang="de-AT" baseline="0" dirty="0"/>
              <a:t>Aufnahme SBWL-Studierende </a:t>
            </a:r>
            <a:r>
              <a:rPr lang="de-AT" baseline="0" dirty="0" err="1"/>
              <a:t>Waiver</a:t>
            </a:r>
            <a:r>
              <a:rPr lang="de-AT" baseline="0" dirty="0"/>
              <a:t>/ET: ca. 50 Studierende über </a:t>
            </a:r>
            <a:r>
              <a:rPr lang="de-AT" baseline="0" dirty="0" err="1"/>
              <a:t>Waiver</a:t>
            </a:r>
            <a:r>
              <a:rPr lang="de-AT" baseline="0" dirty="0"/>
              <a:t> je Semester (</a:t>
            </a:r>
            <a:r>
              <a:rPr lang="de-AT" baseline="0" dirty="0" err="1"/>
              <a:t>dh</a:t>
            </a:r>
            <a:r>
              <a:rPr lang="de-AT" baseline="0" dirty="0"/>
              <a:t> wenn man den Notenschnitt erfüllt, ist es sehr wahrscheinlich, dass man einen Platz erhält)</a:t>
            </a:r>
          </a:p>
          <a:p>
            <a:pPr marL="171450" indent="-171450">
              <a:buFont typeface="Arial" panose="020B0604020202020204" pitchFamily="34" charset="0"/>
              <a:buChar char="•"/>
            </a:pPr>
            <a:r>
              <a:rPr lang="de-AT" baseline="0" dirty="0"/>
              <a:t>Offizielle Info über Aufnahme der </a:t>
            </a:r>
            <a:r>
              <a:rPr lang="de-AT" baseline="0" dirty="0" err="1"/>
              <a:t>Waiver</a:t>
            </a:r>
            <a:r>
              <a:rPr lang="de-AT" baseline="0" dirty="0"/>
              <a:t>-Studierenden direkt nach Ende der Anmeldefrist, gleichzeitig erhalten die Studierenden, die zum ET antreten müssen Info</a:t>
            </a:r>
          </a:p>
          <a:p>
            <a:pPr marL="171450" indent="-171450">
              <a:buFont typeface="Arial" panose="020B0604020202020204" pitchFamily="34" charset="0"/>
              <a:buChar char="•"/>
            </a:pPr>
            <a:r>
              <a:rPr lang="de-AT" baseline="0" dirty="0"/>
              <a:t>Studienfortschrittskontingent: Von den 120 Plätzen wurden letztes Semester 6 Plätze über dieses Programm vergeben. Zuteilung erfolgt zentral (haben noch keine Info, wie viele Studierende wir heuer über dieses Programm aufnehmen, wird ähnlich sein), Informationen dazu gibt es auf der WU-Homepage (Link auch auf SBWL-Homepage). Kurz zusammengefasst: Studierende, die sich zum Anmeldeverfahren angemeldet haben und </a:t>
            </a:r>
            <a:r>
              <a:rPr lang="de-AT" u="sng" baseline="0" dirty="0"/>
              <a:t>ernsthaft</a:t>
            </a:r>
            <a:r>
              <a:rPr lang="de-AT" u="none" baseline="0" dirty="0"/>
              <a:t> am Anmeldeverfahren teilgenommen haben, aber keinen Platz erhalten, haben noch die Möglichkeit über das Studienfortschrittkontingent aufgenommen zu werden. Dafür müssen sie zwingend am Einstiegstest teilnehmen, und mindestens 30 % (= ernsthaft, heuer mit Prozentsatz definiert) erzielen. Nach der regulären Aufnahme der </a:t>
            </a:r>
            <a:r>
              <a:rPr lang="de-AT" u="none" baseline="0" dirty="0" err="1"/>
              <a:t>Waiver</a:t>
            </a:r>
            <a:r>
              <a:rPr lang="de-AT" u="none" baseline="0" dirty="0"/>
              <a:t> und ET-Studierenden werden die Studierenden, die mind. 30 % beim ET erzielt haben, nach Studienfortschritt gereiht und ca. 6 Personen erhalten einen Platz (Reihung und Vergabe erfolgt über Prüfungsorganisation). – Was genau zu beachten ist: WU-Homepage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u="none" baseline="0" dirty="0"/>
              <a:t>WICHTIG: Während dem Aufnahmeverfahren müssen die Mails regelmäßig gecheckt werden, da die Kommunikation per E-Mail erfolgt und eine Bestätigung des Platzes innerhalb einer Frist notwendig ist. </a:t>
            </a:r>
          </a:p>
          <a:p>
            <a:pPr marL="0" indent="0">
              <a:buFont typeface="Arial" panose="020B0604020202020204" pitchFamily="34" charset="0"/>
              <a:buNone/>
            </a:pPr>
            <a:endParaRPr lang="de-AT" u="sng" baseline="0"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5</a:t>
            </a:fld>
            <a:endParaRPr lang="de-AT" dirty="0"/>
          </a:p>
        </p:txBody>
      </p:sp>
    </p:spTree>
    <p:extLst>
      <p:ext uri="{BB962C8B-B14F-4D97-AF65-F5344CB8AC3E}">
        <p14:creationId xmlns:p14="http://schemas.microsoft.com/office/powerpoint/2010/main" val="50653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6</a:t>
            </a:fld>
            <a:endParaRPr lang="de-AT"/>
          </a:p>
        </p:txBody>
      </p:sp>
    </p:spTree>
    <p:extLst>
      <p:ext uri="{BB962C8B-B14F-4D97-AF65-F5344CB8AC3E}">
        <p14:creationId xmlns:p14="http://schemas.microsoft.com/office/powerpoint/2010/main" val="147576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Nur der Studienempfehlung</a:t>
            </a:r>
            <a:r>
              <a:rPr lang="de-AT" baseline="0" dirty="0"/>
              <a:t> nach stellen wir sicher, dass es zu keinen Überschneidungen der LVs kommt.</a:t>
            </a:r>
            <a:endParaRPr lang="de-AT"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7</a:t>
            </a:fld>
            <a:endParaRPr lang="de-AT" dirty="0"/>
          </a:p>
        </p:txBody>
      </p:sp>
    </p:spTree>
    <p:extLst>
      <p:ext uri="{BB962C8B-B14F-4D97-AF65-F5344CB8AC3E}">
        <p14:creationId xmlns:p14="http://schemas.microsoft.com/office/powerpoint/2010/main" val="393931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8</a:t>
            </a:fld>
            <a:endParaRPr lang="de-AT" dirty="0"/>
          </a:p>
        </p:txBody>
      </p:sp>
    </p:spTree>
    <p:extLst>
      <p:ext uri="{BB962C8B-B14F-4D97-AF65-F5344CB8AC3E}">
        <p14:creationId xmlns:p14="http://schemas.microsoft.com/office/powerpoint/2010/main" val="253459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Statt GWA (Grundlagen wissenschaftlichen Arbeitens) kann auch die PI Forschungsmethoden belegt werden. </a:t>
            </a:r>
          </a:p>
          <a:p>
            <a:pPr marL="171450" indent="-171450">
              <a:buFont typeface="Arial" panose="020B0604020202020204" pitchFamily="34" charset="0"/>
              <a:buChar char="•"/>
            </a:pPr>
            <a:r>
              <a:rPr lang="de-DE" baseline="0" dirty="0"/>
              <a:t>Wir empfehlen die Lehrveranstaltung GWA bereits vor dem Verfassen der Bachelorarbeit zu belegen. Eine positive Beurteilung der Lehrveranstaltung GWA muss allerspätestens bei Abgabe der Bachelorarbeit in LPIS eingetragen sein. </a:t>
            </a:r>
          </a:p>
          <a:p>
            <a:pPr marL="171450" indent="-171450">
              <a:buFont typeface="Arial" panose="020B0604020202020204" pitchFamily="34" charset="0"/>
              <a:buChar char="•"/>
            </a:pPr>
            <a:r>
              <a:rPr lang="de-DE" baseline="0" dirty="0"/>
              <a:t>Die Bewerbungsfrist wird jeweils auf der Homepage veröffentlicht.</a:t>
            </a:r>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9</a:t>
            </a:fld>
            <a:endParaRPr lang="de-AT"/>
          </a:p>
        </p:txBody>
      </p:sp>
    </p:spTree>
    <p:extLst>
      <p:ext uri="{BB962C8B-B14F-4D97-AF65-F5344CB8AC3E}">
        <p14:creationId xmlns:p14="http://schemas.microsoft.com/office/powerpoint/2010/main" val="134647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ieren 6"/>
          <p:cNvGrpSpPr/>
          <p:nvPr userDrawn="1"/>
        </p:nvGrpSpPr>
        <p:grpSpPr>
          <a:xfrm>
            <a:off x="295575" y="625621"/>
            <a:ext cx="8552850" cy="2037600"/>
            <a:chOff x="287338" y="603319"/>
            <a:chExt cx="8552850" cy="2037600"/>
          </a:xfrm>
        </p:grpSpPr>
        <p:sp>
          <p:nvSpPr>
            <p:cNvPr id="13" name="Rechteck 12"/>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6" name="Rechteck 5"/>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5" name="Grafik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6685846" y="5127682"/>
            <a:ext cx="1749600" cy="401894"/>
          </a:xfrm>
          <a:prstGeom prst="rect">
            <a:avLst/>
          </a:prstGeom>
        </p:spPr>
      </p:pic>
      <p:pic>
        <p:nvPicPr>
          <p:cNvPr id="20" name="Bild 19"/>
          <p:cNvPicPr>
            <a:picLocks noChangeAspect="1"/>
          </p:cNvPicPr>
          <p:nvPr userDrawn="1"/>
        </p:nvPicPr>
        <p:blipFill>
          <a:blip r:embed="rId4"/>
          <a:stretch>
            <a:fillRect/>
          </a:stretch>
        </p:blipFill>
        <p:spPr>
          <a:xfrm>
            <a:off x="6556993" y="1066425"/>
            <a:ext cx="1874020" cy="9751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2"/>
          <a:stretch>
            <a:fillRect/>
          </a:stretch>
        </p:blipFill>
        <p:spPr>
          <a:xfrm>
            <a:off x="6556993" y="1066425"/>
            <a:ext cx="1874020" cy="975100"/>
          </a:xfrm>
          <a:prstGeom prst="rect">
            <a:avLst/>
          </a:prstGeom>
        </p:spPr>
      </p:pic>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14.01.24</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‹Nr.›</a:t>
            </a:fld>
            <a:endParaRPr lang="de-AT" dirty="0"/>
          </a:p>
        </p:txBody>
      </p:sp>
      <p:pic>
        <p:nvPicPr>
          <p:cNvPr id="16" name="Grafik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92113" y="5341775"/>
            <a:ext cx="1083600" cy="249400"/>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2"/>
          <a:stretch>
            <a:fillRect/>
          </a:stretch>
        </p:blipFill>
        <p:spPr>
          <a:xfrm>
            <a:off x="6556993" y="1066425"/>
            <a:ext cx="1874020" cy="975100"/>
          </a:xfrm>
          <a:prstGeom prst="rect">
            <a:avLst/>
          </a:prstGeom>
          <a:ln w="19050">
            <a:noFill/>
          </a:ln>
        </p:spPr>
      </p:pic>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4" name="Date Placeholder 3"/>
          <p:cNvSpPr>
            <a:spLocks noGrp="1"/>
          </p:cNvSpPr>
          <p:nvPr>
            <p:ph type="dt" sz="half" idx="12"/>
          </p:nvPr>
        </p:nvSpPr>
        <p:spPr/>
        <p:txBody>
          <a:bodyPr/>
          <a:lstStyle/>
          <a:p>
            <a:fld id="{EF16FBD4-A1A0-4C0D-8ECA-591A550A295A}" type="datetime1">
              <a:rPr lang="de-AT" smtClean="0"/>
              <a:t>14.01.24</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‹Nr.›</a:t>
            </a:fld>
            <a:endParaRPr lang="de-AT" dirty="0"/>
          </a:p>
        </p:txBody>
      </p:sp>
      <p:pic>
        <p:nvPicPr>
          <p:cNvPr id="18" name="Grafik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92113" y="5341775"/>
            <a:ext cx="1083600" cy="249400"/>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pic>
        <p:nvPicPr>
          <p:cNvPr id="12" name="Bild 11"/>
          <p:cNvPicPr>
            <a:picLocks noChangeAspect="1"/>
          </p:cNvPicPr>
          <p:nvPr userDrawn="1"/>
        </p:nvPicPr>
        <p:blipFill>
          <a:blip r:embed="rId2"/>
          <a:stretch>
            <a:fillRect/>
          </a:stretch>
        </p:blipFill>
        <p:spPr>
          <a:xfrm>
            <a:off x="7711621" y="289576"/>
            <a:ext cx="1168210" cy="607850"/>
          </a:xfrm>
          <a:prstGeom prst="rect">
            <a:avLst/>
          </a:prstGeom>
        </p:spPr>
      </p:pic>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14.01.24</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14.01.24</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14.01.24</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‹Nr.›</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3"/>
          <a:stretch>
            <a:fillRect/>
          </a:stretch>
        </p:blipFill>
        <p:spPr>
          <a:xfrm>
            <a:off x="6556993" y="1066425"/>
            <a:ext cx="1874020" cy="975100"/>
          </a:xfrm>
          <a:prstGeom prst="rect">
            <a:avLst/>
          </a:prstGeom>
        </p:spPr>
      </p:pic>
      <p:sp>
        <p:nvSpPr>
          <p:cNvPr id="2" name="Titel 1"/>
          <p:cNvSpPr>
            <a:spLocks noGrp="1"/>
          </p:cNvSpPr>
          <p:nvPr>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black">
          <a:xfrm>
            <a:off x="6685846" y="5127682"/>
            <a:ext cx="1749600" cy="401894"/>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14.01.24</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5" name="Grafik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84183" y="5129960"/>
            <a:ext cx="1749556" cy="402337"/>
          </a:xfrm>
          <a:prstGeom prst="rect">
            <a:avLst/>
          </a:prstGeom>
        </p:spPr>
      </p:pic>
      <p:pic>
        <p:nvPicPr>
          <p:cNvPr id="20" name="Bild 19"/>
          <p:cNvPicPr>
            <a:picLocks noChangeAspect="1"/>
          </p:cNvPicPr>
          <p:nvPr userDrawn="1"/>
        </p:nvPicPr>
        <p:blipFill>
          <a:blip r:embed="rId3"/>
          <a:stretch>
            <a:fillRect/>
          </a:stretch>
        </p:blipFill>
        <p:spPr>
          <a:xfrm>
            <a:off x="6556993" y="1066425"/>
            <a:ext cx="1874020" cy="975100"/>
          </a:xfrm>
          <a:prstGeom prst="rect">
            <a:avLst/>
          </a:prstGeom>
        </p:spPr>
      </p:pic>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2"/>
          <a:stretch>
            <a:fillRect/>
          </a:stretch>
        </p:blipFill>
        <p:spPr>
          <a:xfrm>
            <a:off x="6556993" y="1066425"/>
            <a:ext cx="1874020" cy="975100"/>
          </a:xfrm>
          <a:prstGeom prst="rect">
            <a:avLst/>
          </a:prstGeom>
          <a:ln w="19050">
            <a:noFill/>
          </a:ln>
        </p:spPr>
      </p:pic>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pic>
        <p:nvPicPr>
          <p:cNvPr id="16" name="Grafik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84183" y="5129960"/>
            <a:ext cx="1749556" cy="402337"/>
          </a:xfrm>
          <a:prstGeom prst="rect">
            <a:avLst/>
          </a:prstGeom>
        </p:spPr>
      </p:pic>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3"/>
          <a:stretch>
            <a:fillRect/>
          </a:stretch>
        </p:blipFill>
        <p:spPr>
          <a:xfrm>
            <a:off x="6556993" y="1066425"/>
            <a:ext cx="1874020" cy="975100"/>
          </a:xfrm>
          <a:prstGeom prst="rect">
            <a:avLst/>
          </a:prstGeom>
        </p:spPr>
      </p:pic>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85846" y="5127682"/>
            <a:ext cx="1749600" cy="401894"/>
          </a:xfrm>
          <a:prstGeom prst="rect">
            <a:avLst/>
          </a:prstGeom>
        </p:spPr>
      </p:pic>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85846" y="5127682"/>
            <a:ext cx="1749600" cy="401894"/>
          </a:xfrm>
          <a:prstGeom prst="rect">
            <a:avLst/>
          </a:prstGeom>
        </p:spPr>
      </p:pic>
      <p:pic>
        <p:nvPicPr>
          <p:cNvPr id="18" name="Bild 19"/>
          <p:cNvPicPr>
            <a:picLocks noChangeAspect="1"/>
          </p:cNvPicPr>
          <p:nvPr userDrawn="1"/>
        </p:nvPicPr>
        <p:blipFill>
          <a:blip r:embed="rId4"/>
          <a:stretch>
            <a:fillRect/>
          </a:stretch>
        </p:blipFill>
        <p:spPr>
          <a:xfrm>
            <a:off x="6556993" y="1066425"/>
            <a:ext cx="1874020" cy="97510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userDrawn="1"/>
        </p:nvPicPr>
        <p:blipFill>
          <a:blip r:embed="rId3"/>
          <a:stretch>
            <a:fillRect/>
          </a:stretch>
        </p:blipFill>
        <p:spPr>
          <a:xfrm>
            <a:off x="6556993" y="1066425"/>
            <a:ext cx="1874020" cy="975100"/>
          </a:xfrm>
          <a:prstGeom prst="rect">
            <a:avLst/>
          </a:prstGeom>
        </p:spPr>
      </p:pic>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black">
          <a:xfrm>
            <a:off x="6685846" y="5127682"/>
            <a:ext cx="1749600" cy="401894"/>
          </a:xfrm>
          <a:prstGeom prst="rect">
            <a:avLst/>
          </a:prstGeom>
        </p:spPr>
      </p:pic>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6685846" y="5127682"/>
            <a:ext cx="1749600" cy="401894"/>
          </a:xfrm>
          <a:prstGeom prst="rect">
            <a:avLst/>
          </a:prstGeom>
        </p:spPr>
      </p:pic>
      <p:pic>
        <p:nvPicPr>
          <p:cNvPr id="19" name="Bild 19"/>
          <p:cNvPicPr>
            <a:picLocks noChangeAspect="1"/>
          </p:cNvPicPr>
          <p:nvPr userDrawn="1"/>
        </p:nvPicPr>
        <p:blipFill>
          <a:blip r:embed="rId4"/>
          <a:stretch>
            <a:fillRect/>
          </a:stretch>
        </p:blipFill>
        <p:spPr>
          <a:xfrm>
            <a:off x="6556993" y="1066425"/>
            <a:ext cx="1874020" cy="975100"/>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‹Nr.›</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14.01.24</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pic>
        <p:nvPicPr>
          <p:cNvPr id="20" name="Bild 19"/>
          <p:cNvPicPr>
            <a:picLocks noChangeAspect="1"/>
          </p:cNvPicPr>
          <p:nvPr userDrawn="1"/>
        </p:nvPicPr>
        <p:blipFill>
          <a:blip r:embed="rId17"/>
          <a:stretch>
            <a:fillRect/>
          </a:stretch>
        </p:blipFill>
        <p:spPr>
          <a:xfrm>
            <a:off x="7711621" y="289576"/>
            <a:ext cx="1168210" cy="607850"/>
          </a:xfrm>
          <a:prstGeom prst="rect">
            <a:avLst/>
          </a:prstGeom>
        </p:spPr>
      </p:pic>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8" name="Grafik 7"/>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7792113" y="5341775"/>
            <a:ext cx="1083600" cy="2494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gif"/><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wu.ac.at/accounting/lehre/sbwl-rechnungslegung-und-steuerlehr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wu.ac.at/accounting/lehre/sbwl-rechnungslegung-und-steuerlehr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u.ac.at/accounting/lehre/sbwl-rechnungslegung-und-steuerlehre/bachelorarbeite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287337" y="2941638"/>
            <a:ext cx="4812563" cy="651662"/>
          </a:xfrm>
        </p:spPr>
        <p:txBody>
          <a:bodyPr/>
          <a:lstStyle/>
          <a:p>
            <a:r>
              <a:rPr lang="de-AT" altLang="de-DE" sz="1400" dirty="0">
                <a:solidFill>
                  <a:srgbClr val="000000"/>
                </a:solidFill>
                <a:latin typeface="Arial" panose="020B0604020202020204" pitchFamily="34" charset="0"/>
                <a:cs typeface="Arial" panose="020B0604020202020204" pitchFamily="34" charset="0"/>
              </a:rPr>
              <a:t>Abteilung Unternehmensrechnung und Revision</a:t>
            </a:r>
            <a:endParaRPr lang="de-AT" altLang="de-DE" sz="3600" dirty="0">
              <a:latin typeface="Arial" panose="020B0604020202020204" pitchFamily="34" charset="0"/>
            </a:endParaRPr>
          </a:p>
        </p:txBody>
      </p:sp>
      <p:sp>
        <p:nvSpPr>
          <p:cNvPr id="5" name="Titel 4"/>
          <p:cNvSpPr>
            <a:spLocks noGrp="1"/>
          </p:cNvSpPr>
          <p:nvPr>
            <p:ph type="ctrTitle"/>
          </p:nvPr>
        </p:nvSpPr>
        <p:spPr/>
        <p:txBody>
          <a:bodyPr/>
          <a:lstStyle/>
          <a:p>
            <a:r>
              <a:rPr lang="de-AT" dirty="0"/>
              <a:t>SBWL Rechnungslegung und Steuerlehre</a:t>
            </a:r>
          </a:p>
        </p:txBody>
      </p:sp>
      <p:sp>
        <p:nvSpPr>
          <p:cNvPr id="3" name="Untertitel 2"/>
          <p:cNvSpPr>
            <a:spLocks noGrp="1"/>
          </p:cNvSpPr>
          <p:nvPr>
            <p:ph type="subTitle" idx="1"/>
          </p:nvPr>
        </p:nvSpPr>
        <p:spPr/>
        <p:txBody>
          <a:bodyPr/>
          <a:lstStyle/>
          <a:p>
            <a:r>
              <a:rPr lang="de-AT" dirty="0"/>
              <a:t>SBWL-Messe</a:t>
            </a:r>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a:t>
            </a:r>
          </a:p>
        </p:txBody>
      </p:sp>
      <p:sp>
        <p:nvSpPr>
          <p:cNvPr id="6" name="Inhaltsplatzhalter 2"/>
          <p:cNvSpPr>
            <a:spLocks noGrp="1"/>
          </p:cNvSpPr>
          <p:nvPr>
            <p:ph idx="1"/>
          </p:nvPr>
        </p:nvSpPr>
        <p:spPr>
          <a:xfrm>
            <a:off x="462019" y="1620838"/>
            <a:ext cx="7759644" cy="3853905"/>
          </a:xfrm>
        </p:spPr>
        <p:txBody>
          <a:bodyPr>
            <a:normAutofit/>
          </a:bodyPr>
          <a:lstStyle/>
          <a:p>
            <a:pPr marL="457200" indent="-457200">
              <a:buFont typeface="+mj-lt"/>
              <a:buAutoNum type="arabicPeriod"/>
            </a:pPr>
            <a:r>
              <a:rPr lang="de-DE" sz="1800" dirty="0"/>
              <a:t>Qualifikationsprofil unserer Studierenden</a:t>
            </a:r>
          </a:p>
          <a:p>
            <a:pPr marL="457200" indent="-457200">
              <a:buFont typeface="+mj-lt"/>
              <a:buAutoNum type="arabicPeriod"/>
            </a:pPr>
            <a:r>
              <a:rPr lang="de-DE" sz="1800" dirty="0"/>
              <a:t>Aufbau der SBWL</a:t>
            </a:r>
          </a:p>
          <a:p>
            <a:pPr marL="457200" indent="-457200">
              <a:buFont typeface="+mj-lt"/>
              <a:buAutoNum type="arabicPeriod"/>
            </a:pPr>
            <a:r>
              <a:rPr lang="de-DE" sz="1800" dirty="0"/>
              <a:t>Kursinhalte</a:t>
            </a:r>
          </a:p>
          <a:p>
            <a:pPr marL="457200" indent="-457200">
              <a:buFont typeface="+mj-lt"/>
              <a:buAutoNum type="arabicPeriod"/>
            </a:pPr>
            <a:r>
              <a:rPr lang="de-DE" sz="1800" dirty="0"/>
              <a:t>Praxisbezug in der SBWL</a:t>
            </a:r>
          </a:p>
          <a:p>
            <a:pPr marL="457200" indent="-457200">
              <a:buFont typeface="+mj-lt"/>
              <a:buAutoNum type="arabicPeriod"/>
            </a:pPr>
            <a:r>
              <a:rPr lang="de-DE" sz="1800" dirty="0"/>
              <a:t>Wichtige Termine zum Aufnahmeprozess</a:t>
            </a:r>
          </a:p>
          <a:p>
            <a:pPr marL="457200" indent="-457200">
              <a:buFont typeface="+mj-lt"/>
              <a:buAutoNum type="arabicPeriod"/>
            </a:pPr>
            <a:r>
              <a:rPr lang="de-DE" sz="1800" dirty="0"/>
              <a:t>Wo finden Sie Informationen zur SBWL?</a:t>
            </a:r>
          </a:p>
          <a:p>
            <a:pPr marL="0" indent="0">
              <a:buNone/>
            </a:pPr>
            <a:endParaRPr lang="de-DE" sz="1800" dirty="0"/>
          </a:p>
          <a:p>
            <a:pPr marL="457200" indent="-457200">
              <a:buFont typeface="+mj-lt"/>
              <a:buAutoNum type="arabicPeriod"/>
            </a:pPr>
            <a:endParaRPr lang="de-DE" sz="1800" dirty="0"/>
          </a:p>
        </p:txBody>
      </p:sp>
      <p:sp>
        <p:nvSpPr>
          <p:cNvPr id="7" name="Rechteck 6"/>
          <p:cNvSpPr/>
          <p:nvPr/>
        </p:nvSpPr>
        <p:spPr>
          <a:xfrm>
            <a:off x="323528" y="2331412"/>
            <a:ext cx="8640960" cy="360040"/>
          </a:xfrm>
          <a:prstGeom prst="rect">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325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Kurs I – Grundzüge der Bilanzierung und Unternehmensbesteuerung</a:t>
            </a:r>
          </a:p>
        </p:txBody>
      </p:sp>
      <p:sp>
        <p:nvSpPr>
          <p:cNvPr id="5" name="Inhaltsplatzhalter 4"/>
          <p:cNvSpPr>
            <a:spLocks noGrp="1"/>
          </p:cNvSpPr>
          <p:nvPr>
            <p:ph sz="half" idx="1"/>
          </p:nvPr>
        </p:nvSpPr>
        <p:spPr>
          <a:xfrm>
            <a:off x="462405" y="2801867"/>
            <a:ext cx="3960000" cy="2215873"/>
          </a:xfrm>
        </p:spPr>
        <p:txBody>
          <a:bodyPr>
            <a:noAutofit/>
          </a:bodyPr>
          <a:lstStyle/>
          <a:p>
            <a:r>
              <a:rPr lang="de-DE" sz="1100" b="1" dirty="0" err="1"/>
              <a:t>Use</a:t>
            </a:r>
            <a:r>
              <a:rPr lang="de-DE" sz="1100" b="1" dirty="0"/>
              <a:t> </a:t>
            </a:r>
            <a:r>
              <a:rPr lang="de-DE" sz="1100" b="1" dirty="0" err="1"/>
              <a:t>your</a:t>
            </a:r>
            <a:r>
              <a:rPr lang="de-DE" sz="1100" b="1" dirty="0"/>
              <a:t> Kodex</a:t>
            </a:r>
          </a:p>
          <a:p>
            <a:r>
              <a:rPr lang="de-AT" sz="1100" b="1" dirty="0"/>
              <a:t>Bilanzierung </a:t>
            </a:r>
            <a:endParaRPr lang="de-DE" sz="1100" dirty="0"/>
          </a:p>
          <a:p>
            <a:pPr lvl="1"/>
            <a:r>
              <a:rPr lang="de-AT" sz="1000" b="1" dirty="0"/>
              <a:t>Einzelabschluss</a:t>
            </a:r>
            <a:r>
              <a:rPr lang="de-AT" sz="1000" dirty="0"/>
              <a:t> nach dem Unternehmensgesetzbuch</a:t>
            </a:r>
            <a:endParaRPr lang="de-DE" sz="1000" dirty="0"/>
          </a:p>
          <a:p>
            <a:pPr lvl="1"/>
            <a:r>
              <a:rPr lang="de-AT" sz="1000" b="1" dirty="0"/>
              <a:t>Erst- und Folgebewertung </a:t>
            </a:r>
            <a:r>
              <a:rPr lang="de-AT" sz="1000" dirty="0"/>
              <a:t>einzelner Bilanzpositionen</a:t>
            </a:r>
          </a:p>
          <a:p>
            <a:pPr lvl="0"/>
            <a:r>
              <a:rPr lang="de-AT" sz="1100" dirty="0"/>
              <a:t> </a:t>
            </a:r>
            <a:r>
              <a:rPr lang="de-AT" sz="1100" b="1" dirty="0"/>
              <a:t>Steuerlehre</a:t>
            </a:r>
            <a:endParaRPr lang="de-DE" sz="1100" dirty="0"/>
          </a:p>
          <a:p>
            <a:pPr lvl="1"/>
            <a:r>
              <a:rPr lang="de-AT" sz="1000" dirty="0"/>
              <a:t>Steuerliche </a:t>
            </a:r>
            <a:r>
              <a:rPr lang="de-AT" sz="1000" b="1" dirty="0"/>
              <a:t>Gewinnermittlungsarten</a:t>
            </a:r>
            <a:r>
              <a:rPr lang="de-AT" sz="1000" dirty="0"/>
              <a:t> und deren Verknüpfung mit dem Bilanzrecht</a:t>
            </a:r>
            <a:endParaRPr lang="de-DE" sz="1000" dirty="0"/>
          </a:p>
          <a:p>
            <a:pPr lvl="1"/>
            <a:r>
              <a:rPr lang="de-AT" sz="1000" dirty="0"/>
              <a:t>Besteuerung unterschiedlicher </a:t>
            </a:r>
            <a:r>
              <a:rPr lang="de-AT" sz="1000" b="1" dirty="0"/>
              <a:t>Rechtsformen</a:t>
            </a:r>
            <a:endParaRPr lang="de-AT" sz="1000" dirty="0"/>
          </a:p>
        </p:txBody>
      </p:sp>
      <p:sp>
        <p:nvSpPr>
          <p:cNvPr id="6" name="Inhaltsplatzhalter 5"/>
          <p:cNvSpPr>
            <a:spLocks noGrp="1"/>
          </p:cNvSpPr>
          <p:nvPr>
            <p:ph sz="half" idx="2"/>
          </p:nvPr>
        </p:nvSpPr>
        <p:spPr>
          <a:xfrm>
            <a:off x="4715688" y="2801867"/>
            <a:ext cx="3960000" cy="2215873"/>
          </a:xfrm>
        </p:spPr>
        <p:txBody>
          <a:bodyPr>
            <a:normAutofit/>
          </a:bodyPr>
          <a:lstStyle/>
          <a:p>
            <a:r>
              <a:rPr lang="de-AT" sz="1100" dirty="0"/>
              <a:t>eine Einführung in die </a:t>
            </a:r>
            <a:r>
              <a:rPr lang="de-AT" sz="1100" b="1" dirty="0"/>
              <a:t>Besteuerung unternehmerischer Aktivitäten </a:t>
            </a:r>
            <a:r>
              <a:rPr lang="de-AT" sz="1100" dirty="0"/>
              <a:t>in Österreich zu vermitteln</a:t>
            </a:r>
          </a:p>
          <a:p>
            <a:r>
              <a:rPr lang="de-AT" sz="1100" dirty="0"/>
              <a:t>die Grundzüge der Bilanzierung (UGB) zu vertiefen</a:t>
            </a:r>
            <a:endParaRPr lang="de-DE" sz="1100" dirty="0"/>
          </a:p>
          <a:p>
            <a:r>
              <a:rPr lang="de-AT" sz="1100" dirty="0"/>
              <a:t>die Grundzüge der Unternehmensbesteuerung (EStG/KStG) zu vermitteln</a:t>
            </a:r>
            <a:endParaRPr lang="de-DE" sz="1100" dirty="0"/>
          </a:p>
          <a:p>
            <a:r>
              <a:rPr lang="de-AT" sz="1100" dirty="0"/>
              <a:t>die </a:t>
            </a:r>
            <a:r>
              <a:rPr lang="de-AT" sz="1100" b="1" dirty="0"/>
              <a:t>Unterschiede</a:t>
            </a:r>
            <a:r>
              <a:rPr lang="de-AT" sz="1100" dirty="0"/>
              <a:t> von </a:t>
            </a:r>
            <a:r>
              <a:rPr lang="de-AT" sz="1100" b="1" dirty="0"/>
              <a:t>unternehmensrechtlichen</a:t>
            </a:r>
            <a:r>
              <a:rPr lang="de-AT" sz="1100" dirty="0"/>
              <a:t> und </a:t>
            </a:r>
            <a:r>
              <a:rPr lang="de-AT" sz="1100" b="1" dirty="0"/>
              <a:t>steuerlichen</a:t>
            </a:r>
            <a:r>
              <a:rPr lang="de-AT" sz="1100" dirty="0"/>
              <a:t> Bestimmungen zu erkennen</a:t>
            </a:r>
            <a:endParaRPr lang="de-DE" sz="1100" dirty="0"/>
          </a:p>
          <a:p>
            <a:r>
              <a:rPr lang="de-AT" sz="1100" dirty="0"/>
              <a:t>und deren </a:t>
            </a:r>
            <a:r>
              <a:rPr lang="de-AT" sz="1100" b="1" dirty="0"/>
              <a:t>Entscheidungsrelevanz im Rahmen unternehmerischer Aktivitäten </a:t>
            </a:r>
            <a:r>
              <a:rPr lang="de-AT" sz="1100" dirty="0"/>
              <a:t>zu verstehen</a:t>
            </a:r>
            <a:endParaRPr lang="de-DE" sz="1100" dirty="0"/>
          </a:p>
          <a:p>
            <a:pPr marL="0" lvl="0" indent="0">
              <a:buNone/>
            </a:pPr>
            <a:endParaRPr lang="de-DE" dirty="0"/>
          </a:p>
        </p:txBody>
      </p:sp>
      <p:sp>
        <p:nvSpPr>
          <p:cNvPr id="8" name="Textplatzhalter 7"/>
          <p:cNvSpPr>
            <a:spLocks noGrp="1"/>
          </p:cNvSpPr>
          <p:nvPr>
            <p:ph type="body" idx="13"/>
          </p:nvPr>
        </p:nvSpPr>
        <p:spPr>
          <a:xfrm>
            <a:off x="468314" y="2262267"/>
            <a:ext cx="3960811" cy="400553"/>
          </a:xfrm>
          <a:solidFill>
            <a:schemeClr val="accent1"/>
          </a:solidFill>
          <a:ln>
            <a:noFill/>
          </a:ln>
        </p:spPr>
        <p:txBody>
          <a:bodyPr vert="horz" lIns="0" tIns="45715" rIns="0" bIns="45715" rtlCol="0" anchor="ctr" anchorCtr="0">
            <a:noAutofit/>
          </a:bodyPr>
          <a:lstStyle/>
          <a:p>
            <a:pPr algn="ctr"/>
            <a:r>
              <a:rPr lang="de-DE" dirty="0"/>
              <a:t>Kursinhalte</a:t>
            </a:r>
          </a:p>
        </p:txBody>
      </p:sp>
      <p:sp>
        <p:nvSpPr>
          <p:cNvPr id="7" name="Textplatzhalter 6"/>
          <p:cNvSpPr>
            <a:spLocks noGrp="1"/>
          </p:cNvSpPr>
          <p:nvPr>
            <p:ph type="body" sz="quarter" idx="4294967295"/>
          </p:nvPr>
        </p:nvSpPr>
        <p:spPr>
          <a:xfrm>
            <a:off x="4712284" y="2262267"/>
            <a:ext cx="3960000" cy="400553"/>
          </a:xfrm>
          <a:prstGeom prst="rect">
            <a:avLst/>
          </a:prstGeom>
          <a:solidFill>
            <a:schemeClr val="accent1"/>
          </a:solidFill>
        </p:spPr>
        <p:txBody>
          <a:bodyPr/>
          <a:lstStyle/>
          <a:p>
            <a:pPr marL="0" indent="0" algn="ctr"/>
            <a:r>
              <a:rPr lang="de-DE" sz="1800" b="1" dirty="0">
                <a:solidFill>
                  <a:schemeClr val="bg1"/>
                </a:solidFill>
                <a:latin typeface="+mj-lt"/>
              </a:rPr>
              <a:t>Lernziele</a:t>
            </a:r>
          </a:p>
        </p:txBody>
      </p:sp>
      <p:sp>
        <p:nvSpPr>
          <p:cNvPr id="9" name="Textfeld 8"/>
          <p:cNvSpPr txBox="1"/>
          <p:nvPr/>
        </p:nvSpPr>
        <p:spPr>
          <a:xfrm>
            <a:off x="462404" y="1558214"/>
            <a:ext cx="8209880" cy="523220"/>
          </a:xfrm>
          <a:prstGeom prst="rect">
            <a:avLst/>
          </a:prstGeom>
          <a:solidFill>
            <a:schemeClr val="bg1"/>
          </a:solidFill>
          <a:ln w="1905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a:t>LV-Leitung: 	Dr. Katharina </a:t>
            </a:r>
            <a:r>
              <a:rPr lang="de-DE" sz="1400" b="1" dirty="0"/>
              <a:t>van </a:t>
            </a:r>
            <a:r>
              <a:rPr lang="de-DE" sz="1400" b="1" dirty="0" err="1"/>
              <a:t>Bakel</a:t>
            </a:r>
            <a:r>
              <a:rPr lang="de-DE" sz="1400" b="1" dirty="0"/>
              <a:t>-Auer</a:t>
            </a:r>
            <a:br>
              <a:rPr lang="de-DE" sz="1400" dirty="0"/>
            </a:br>
            <a:r>
              <a:rPr lang="de-DE" sz="1400" dirty="0"/>
              <a:t>		Christian </a:t>
            </a:r>
            <a:r>
              <a:rPr lang="de-DE" sz="1400" b="1" dirty="0"/>
              <a:t>Renelt</a:t>
            </a:r>
            <a:r>
              <a:rPr lang="de-DE" sz="1400" dirty="0"/>
              <a:t>, </a:t>
            </a:r>
            <a:r>
              <a:rPr lang="de-DE" sz="1400" dirty="0" err="1"/>
              <a:t>BSc</a:t>
            </a:r>
            <a:r>
              <a:rPr lang="de-DE" sz="1400" dirty="0"/>
              <a:t> (WU), </a:t>
            </a:r>
            <a:r>
              <a:rPr lang="de-AT" sz="1400" dirty="0"/>
              <a:t>Kristin </a:t>
            </a:r>
            <a:r>
              <a:rPr lang="de-AT" sz="1400" b="1" dirty="0" err="1"/>
              <a:t>Resenig</a:t>
            </a:r>
            <a:r>
              <a:rPr lang="de-DE" sz="1400" dirty="0"/>
              <a:t>, LL.M. (WU)	</a:t>
            </a:r>
          </a:p>
        </p:txBody>
      </p:sp>
    </p:spTree>
    <p:extLst>
      <p:ext uri="{BB962C8B-B14F-4D97-AF65-F5344CB8AC3E}">
        <p14:creationId xmlns:p14="http://schemas.microsoft.com/office/powerpoint/2010/main" val="2289918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Kurs II – Unternehmensberichterstattung nach UGB und IFRS</a:t>
            </a:r>
          </a:p>
        </p:txBody>
      </p:sp>
      <p:sp>
        <p:nvSpPr>
          <p:cNvPr id="5" name="Inhaltsplatzhalter 4"/>
          <p:cNvSpPr>
            <a:spLocks noGrp="1"/>
          </p:cNvSpPr>
          <p:nvPr>
            <p:ph sz="half" idx="1"/>
          </p:nvPr>
        </p:nvSpPr>
        <p:spPr>
          <a:xfrm>
            <a:off x="462405" y="2801867"/>
            <a:ext cx="3960000" cy="2215873"/>
          </a:xfrm>
        </p:spPr>
        <p:txBody>
          <a:bodyPr>
            <a:noAutofit/>
          </a:bodyPr>
          <a:lstStyle/>
          <a:p>
            <a:r>
              <a:rPr lang="de-DE" sz="1100" b="1" dirty="0"/>
              <a:t>Konzernabschluss nach UGB + wesentliche Vorschriften nach IFRS</a:t>
            </a:r>
            <a:endParaRPr lang="de-DE" sz="1100" dirty="0"/>
          </a:p>
          <a:p>
            <a:r>
              <a:rPr lang="de-DE" sz="1100" b="1" dirty="0"/>
              <a:t>Jahresabschlussanalyse </a:t>
            </a:r>
            <a:endParaRPr lang="de-DE" sz="1100" dirty="0"/>
          </a:p>
          <a:p>
            <a:r>
              <a:rPr lang="de-DE" sz="1100" dirty="0"/>
              <a:t>Kooperation</a:t>
            </a:r>
            <a:r>
              <a:rPr lang="de-DE" sz="1100" b="1" dirty="0"/>
              <a:t> Praxispartner </a:t>
            </a:r>
            <a:r>
              <a:rPr lang="de-DE" sz="1100" dirty="0"/>
              <a:t>aus der Industrie</a:t>
            </a:r>
          </a:p>
        </p:txBody>
      </p:sp>
      <p:sp>
        <p:nvSpPr>
          <p:cNvPr id="6" name="Inhaltsplatzhalter 5"/>
          <p:cNvSpPr>
            <a:spLocks noGrp="1"/>
          </p:cNvSpPr>
          <p:nvPr>
            <p:ph sz="half" idx="2"/>
          </p:nvPr>
        </p:nvSpPr>
        <p:spPr>
          <a:xfrm>
            <a:off x="4715688" y="2801867"/>
            <a:ext cx="3960000" cy="2215873"/>
          </a:xfrm>
        </p:spPr>
        <p:txBody>
          <a:bodyPr>
            <a:normAutofit lnSpcReduction="10000"/>
          </a:bodyPr>
          <a:lstStyle/>
          <a:p>
            <a:pPr lvl="0"/>
            <a:r>
              <a:rPr lang="de-DE" sz="1100" dirty="0"/>
              <a:t>einen </a:t>
            </a:r>
            <a:r>
              <a:rPr lang="de-DE" sz="1100" b="1" dirty="0"/>
              <a:t>Konzernabschluss</a:t>
            </a:r>
            <a:r>
              <a:rPr lang="de-DE" sz="1100" dirty="0"/>
              <a:t> zu verstehen und zu erklären</a:t>
            </a:r>
          </a:p>
          <a:p>
            <a:pPr lvl="0"/>
            <a:r>
              <a:rPr lang="de-DE" sz="1100" dirty="0"/>
              <a:t>eine </a:t>
            </a:r>
            <a:r>
              <a:rPr lang="de-DE" sz="1100" b="1" dirty="0"/>
              <a:t>Kapitalkonsolidierung</a:t>
            </a:r>
            <a:r>
              <a:rPr lang="de-DE" sz="1100" dirty="0"/>
              <a:t> selbstständig durchzuführen</a:t>
            </a:r>
          </a:p>
          <a:p>
            <a:pPr lvl="0"/>
            <a:r>
              <a:rPr lang="de-DE" sz="1100" dirty="0"/>
              <a:t>die Anwendungsgebiete der </a:t>
            </a:r>
            <a:r>
              <a:rPr lang="de-DE" sz="1100" b="1" dirty="0"/>
              <a:t>IFRS</a:t>
            </a:r>
            <a:r>
              <a:rPr lang="de-DE" sz="1100" dirty="0"/>
              <a:t> sowie deren wesentliche Unterschiede zum UGB zu verstehen</a:t>
            </a:r>
          </a:p>
          <a:p>
            <a:pPr lvl="0"/>
            <a:r>
              <a:rPr lang="de-DE" sz="1100" dirty="0"/>
              <a:t>eine </a:t>
            </a:r>
            <a:r>
              <a:rPr lang="de-DE" sz="1100" b="1" dirty="0"/>
              <a:t>Jahresabschlussanalyse</a:t>
            </a:r>
            <a:r>
              <a:rPr lang="de-DE" sz="1100" dirty="0"/>
              <a:t> selbstständig durchzuführen und deren Ergebnisse zu interpretieren und kritisch zu hinterfragen</a:t>
            </a:r>
          </a:p>
          <a:p>
            <a:pPr lvl="0"/>
            <a:r>
              <a:rPr lang="de-DE" sz="1100" dirty="0"/>
              <a:t>die wesentlichen Unternehmensprozesse im Zusammenhang mit dem Rechnungswesen zu erklären</a:t>
            </a:r>
          </a:p>
        </p:txBody>
      </p:sp>
      <p:sp>
        <p:nvSpPr>
          <p:cNvPr id="8" name="Textplatzhalter 7"/>
          <p:cNvSpPr>
            <a:spLocks noGrp="1"/>
          </p:cNvSpPr>
          <p:nvPr>
            <p:ph type="body" idx="13"/>
          </p:nvPr>
        </p:nvSpPr>
        <p:spPr>
          <a:xfrm>
            <a:off x="468314" y="2262267"/>
            <a:ext cx="3960811" cy="400553"/>
          </a:xfrm>
          <a:solidFill>
            <a:schemeClr val="accent1"/>
          </a:solidFill>
          <a:ln>
            <a:noFill/>
          </a:ln>
        </p:spPr>
        <p:txBody>
          <a:bodyPr vert="horz" lIns="0" tIns="45715" rIns="0" bIns="45715" rtlCol="0" anchor="ctr" anchorCtr="0">
            <a:noAutofit/>
          </a:bodyPr>
          <a:lstStyle/>
          <a:p>
            <a:pPr algn="ctr"/>
            <a:r>
              <a:rPr lang="de-DE" dirty="0"/>
              <a:t>Kursinhalte</a:t>
            </a:r>
          </a:p>
        </p:txBody>
      </p:sp>
      <p:sp>
        <p:nvSpPr>
          <p:cNvPr id="7" name="Textplatzhalter 6"/>
          <p:cNvSpPr>
            <a:spLocks noGrp="1"/>
          </p:cNvSpPr>
          <p:nvPr>
            <p:ph type="body" sz="quarter" idx="4294967295"/>
          </p:nvPr>
        </p:nvSpPr>
        <p:spPr>
          <a:xfrm>
            <a:off x="4712284" y="2262267"/>
            <a:ext cx="3960000" cy="400553"/>
          </a:xfrm>
          <a:prstGeom prst="rect">
            <a:avLst/>
          </a:prstGeom>
          <a:solidFill>
            <a:schemeClr val="accent1"/>
          </a:solidFill>
        </p:spPr>
        <p:txBody>
          <a:bodyPr/>
          <a:lstStyle/>
          <a:p>
            <a:pPr marL="0" indent="0" algn="ctr"/>
            <a:r>
              <a:rPr lang="de-DE" sz="1800" b="1" dirty="0">
                <a:solidFill>
                  <a:schemeClr val="bg1"/>
                </a:solidFill>
                <a:latin typeface="+mj-lt"/>
              </a:rPr>
              <a:t>Lernziele</a:t>
            </a:r>
          </a:p>
        </p:txBody>
      </p:sp>
      <p:sp>
        <p:nvSpPr>
          <p:cNvPr id="10" name="Textfeld 9"/>
          <p:cNvSpPr txBox="1"/>
          <p:nvPr/>
        </p:nvSpPr>
        <p:spPr>
          <a:xfrm>
            <a:off x="462404" y="1558214"/>
            <a:ext cx="8209880" cy="523220"/>
          </a:xfrm>
          <a:prstGeom prst="rect">
            <a:avLst/>
          </a:prstGeom>
          <a:solidFill>
            <a:schemeClr val="bg1"/>
          </a:solidFill>
          <a:ln w="1905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a:t>LV-Leitung: 	</a:t>
            </a:r>
            <a:r>
              <a:rPr lang="de-AT" sz="1400" dirty="0"/>
              <a:t>Univ.-Prof. </a:t>
            </a:r>
            <a:r>
              <a:rPr lang="de-AT" sz="1400" dirty="0" err="1"/>
              <a:t>MMag</a:t>
            </a:r>
            <a:r>
              <a:rPr lang="de-AT" sz="1400" dirty="0"/>
              <a:t>. Dr. Klaus </a:t>
            </a:r>
            <a:r>
              <a:rPr lang="de-AT" sz="1400" b="1" dirty="0"/>
              <a:t>Hirschler</a:t>
            </a:r>
          </a:p>
          <a:p>
            <a:r>
              <a:rPr lang="de-AT" sz="1400" dirty="0"/>
              <a:t>		Mag. Michael </a:t>
            </a:r>
            <a:r>
              <a:rPr lang="de-AT" sz="1400" b="1" dirty="0"/>
              <a:t>Zwick-</a:t>
            </a:r>
            <a:r>
              <a:rPr lang="de-AT" sz="1400" b="1" dirty="0" err="1"/>
              <a:t>Pevny</a:t>
            </a:r>
            <a:r>
              <a:rPr lang="de-AT" sz="1400" dirty="0"/>
              <a:t>, </a:t>
            </a:r>
            <a:r>
              <a:rPr lang="de-DE" sz="1400" dirty="0"/>
              <a:t>Dominik </a:t>
            </a:r>
            <a:r>
              <a:rPr lang="de-DE" sz="1400" b="1" dirty="0"/>
              <a:t>Bertagnol</a:t>
            </a:r>
            <a:r>
              <a:rPr lang="de-DE" sz="1400" dirty="0"/>
              <a:t>, </a:t>
            </a:r>
            <a:r>
              <a:rPr lang="de-DE" sz="1400" dirty="0" err="1"/>
              <a:t>MSc</a:t>
            </a:r>
            <a:r>
              <a:rPr lang="de-DE" sz="1400" dirty="0"/>
              <a:t> (WU)</a:t>
            </a:r>
            <a:endParaRPr lang="de-DE" sz="1400" b="1" dirty="0"/>
          </a:p>
        </p:txBody>
      </p:sp>
    </p:spTree>
    <p:extLst>
      <p:ext uri="{BB962C8B-B14F-4D97-AF65-F5344CB8AC3E}">
        <p14:creationId xmlns:p14="http://schemas.microsoft.com/office/powerpoint/2010/main" val="134960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2408" y="139700"/>
            <a:ext cx="7127112" cy="903822"/>
          </a:xfrm>
        </p:spPr>
        <p:txBody>
          <a:bodyPr>
            <a:normAutofit/>
          </a:bodyPr>
          <a:lstStyle/>
          <a:p>
            <a:pPr marL="1525588" indent="-1525588"/>
            <a:r>
              <a:rPr lang="de-DE" dirty="0"/>
              <a:t>Kurs III – </a:t>
            </a:r>
            <a:r>
              <a:rPr lang="de-AT" dirty="0"/>
              <a:t>Investition, Finanzierung, Steuern</a:t>
            </a:r>
            <a:endParaRPr lang="de-DE" dirty="0"/>
          </a:p>
        </p:txBody>
      </p:sp>
      <p:sp>
        <p:nvSpPr>
          <p:cNvPr id="5" name="Inhaltsplatzhalter 4"/>
          <p:cNvSpPr>
            <a:spLocks noGrp="1"/>
          </p:cNvSpPr>
          <p:nvPr>
            <p:ph sz="half" idx="1"/>
          </p:nvPr>
        </p:nvSpPr>
        <p:spPr>
          <a:xfrm>
            <a:off x="462405" y="2801867"/>
            <a:ext cx="3960000" cy="2215873"/>
          </a:xfrm>
        </p:spPr>
        <p:txBody>
          <a:bodyPr>
            <a:noAutofit/>
          </a:bodyPr>
          <a:lstStyle/>
          <a:p>
            <a:pPr lvl="0"/>
            <a:r>
              <a:rPr lang="de-AT" sz="1100" b="1" dirty="0"/>
              <a:t>Investitionen</a:t>
            </a:r>
          </a:p>
          <a:p>
            <a:pPr lvl="1"/>
            <a:r>
              <a:rPr lang="de-AT" sz="1100" dirty="0"/>
              <a:t>Investitionsbegünstigungen etc.</a:t>
            </a:r>
          </a:p>
          <a:p>
            <a:r>
              <a:rPr lang="de-AT" sz="1100" b="1" dirty="0"/>
              <a:t>Finanzierungskosten</a:t>
            </a:r>
          </a:p>
          <a:p>
            <a:pPr lvl="1"/>
            <a:r>
              <a:rPr lang="de-AT" sz="1100" dirty="0"/>
              <a:t>Dividendenbesteuerung</a:t>
            </a:r>
          </a:p>
          <a:p>
            <a:r>
              <a:rPr lang="de-AT" sz="1100" b="1" dirty="0"/>
              <a:t>Grenzüberschreitende Konzernfinanzierung</a:t>
            </a:r>
          </a:p>
          <a:p>
            <a:endParaRPr lang="de-DE" sz="1100" dirty="0"/>
          </a:p>
        </p:txBody>
      </p:sp>
      <p:sp>
        <p:nvSpPr>
          <p:cNvPr id="6" name="Inhaltsplatzhalter 5"/>
          <p:cNvSpPr>
            <a:spLocks noGrp="1"/>
          </p:cNvSpPr>
          <p:nvPr>
            <p:ph sz="half" idx="2"/>
          </p:nvPr>
        </p:nvSpPr>
        <p:spPr>
          <a:xfrm>
            <a:off x="4715688" y="2801867"/>
            <a:ext cx="3960000" cy="2215873"/>
          </a:xfrm>
        </p:spPr>
        <p:txBody>
          <a:bodyPr>
            <a:normAutofit/>
          </a:bodyPr>
          <a:lstStyle/>
          <a:p>
            <a:r>
              <a:rPr lang="de-AT" sz="1100" dirty="0"/>
              <a:t>die </a:t>
            </a:r>
            <a:r>
              <a:rPr lang="de-AT" sz="1100" b="1" dirty="0"/>
              <a:t>Auswirkungen von Steuern auf Investitions- und Finanzierungsentscheidungen </a:t>
            </a:r>
            <a:r>
              <a:rPr lang="de-AT" sz="1100" dirty="0"/>
              <a:t>von Unternehmen zu erkennen</a:t>
            </a:r>
            <a:endParaRPr lang="de-DE" sz="1100" dirty="0"/>
          </a:p>
          <a:p>
            <a:r>
              <a:rPr lang="de-AT" sz="1100" dirty="0"/>
              <a:t>investitions- und finanztheoretische Entscheidungsmodelle unter der Berücksichtigung von Steuern anzuwenden und zu interpretieren</a:t>
            </a:r>
            <a:endParaRPr lang="de-DE" sz="1100" dirty="0"/>
          </a:p>
          <a:p>
            <a:r>
              <a:rPr lang="de-AT" sz="1100" dirty="0"/>
              <a:t>Zusammenhänge der grenzüberschreitenden Konzernfinanzierung zu erkennen und zu interpretieren</a:t>
            </a:r>
            <a:endParaRPr lang="de-DE" sz="1100" dirty="0"/>
          </a:p>
          <a:p>
            <a:r>
              <a:rPr lang="de-AT" sz="1100" dirty="0"/>
              <a:t>theoretisches Wissen auf </a:t>
            </a:r>
            <a:r>
              <a:rPr lang="de-AT" sz="1100" b="1" dirty="0"/>
              <a:t>Fallstudien</a:t>
            </a:r>
            <a:r>
              <a:rPr lang="de-AT" sz="1100" dirty="0"/>
              <a:t> anzuwenden</a:t>
            </a:r>
            <a:endParaRPr lang="de-DE" sz="1100" dirty="0"/>
          </a:p>
        </p:txBody>
      </p:sp>
      <p:sp>
        <p:nvSpPr>
          <p:cNvPr id="8" name="Textplatzhalter 7"/>
          <p:cNvSpPr>
            <a:spLocks noGrp="1"/>
          </p:cNvSpPr>
          <p:nvPr>
            <p:ph type="body" idx="13"/>
          </p:nvPr>
        </p:nvSpPr>
        <p:spPr>
          <a:xfrm>
            <a:off x="468314" y="2262267"/>
            <a:ext cx="3960811" cy="400553"/>
          </a:xfrm>
          <a:solidFill>
            <a:schemeClr val="accent1"/>
          </a:solidFill>
          <a:ln>
            <a:solidFill>
              <a:schemeClr val="accent1"/>
            </a:solidFill>
          </a:ln>
        </p:spPr>
        <p:txBody>
          <a:bodyPr vert="horz" lIns="0" tIns="45715" rIns="0" bIns="45715" rtlCol="0" anchor="ctr" anchorCtr="0">
            <a:noAutofit/>
          </a:bodyPr>
          <a:lstStyle/>
          <a:p>
            <a:pPr algn="ctr"/>
            <a:r>
              <a:rPr lang="de-DE" dirty="0"/>
              <a:t>Kursinhalte</a:t>
            </a:r>
          </a:p>
        </p:txBody>
      </p:sp>
      <p:sp>
        <p:nvSpPr>
          <p:cNvPr id="7" name="Textplatzhalter 6"/>
          <p:cNvSpPr>
            <a:spLocks noGrp="1"/>
          </p:cNvSpPr>
          <p:nvPr>
            <p:ph type="body" sz="quarter" idx="4294967295"/>
          </p:nvPr>
        </p:nvSpPr>
        <p:spPr>
          <a:xfrm>
            <a:off x="4712284" y="2262267"/>
            <a:ext cx="3960000" cy="400553"/>
          </a:xfrm>
          <a:prstGeom prst="rect">
            <a:avLst/>
          </a:prstGeom>
          <a:solidFill>
            <a:schemeClr val="accent1"/>
          </a:solidFill>
          <a:ln>
            <a:solidFill>
              <a:schemeClr val="accent1"/>
            </a:solidFill>
          </a:ln>
        </p:spPr>
        <p:txBody>
          <a:bodyPr/>
          <a:lstStyle/>
          <a:p>
            <a:pPr marL="0" indent="0" algn="ctr"/>
            <a:r>
              <a:rPr lang="de-DE" sz="1800" b="1" dirty="0">
                <a:solidFill>
                  <a:schemeClr val="bg1"/>
                </a:solidFill>
                <a:latin typeface="+mj-lt"/>
              </a:rPr>
              <a:t>Lernziele</a:t>
            </a:r>
          </a:p>
        </p:txBody>
      </p:sp>
      <p:sp>
        <p:nvSpPr>
          <p:cNvPr id="10" name="Textfeld 9"/>
          <p:cNvSpPr txBox="1"/>
          <p:nvPr/>
        </p:nvSpPr>
        <p:spPr>
          <a:xfrm>
            <a:off x="466178" y="1558214"/>
            <a:ext cx="8211600" cy="523220"/>
          </a:xfrm>
          <a:prstGeom prst="rect">
            <a:avLst/>
          </a:prstGeom>
          <a:solidFill>
            <a:schemeClr val="bg1"/>
          </a:solidFill>
          <a:ln w="1905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a:t>LV-Leitung: 	</a:t>
            </a:r>
            <a:r>
              <a:rPr lang="nl-NL" sz="1400" dirty="0"/>
              <a:t>Paul </a:t>
            </a:r>
            <a:r>
              <a:rPr lang="nl-NL" sz="1400" b="1" dirty="0"/>
              <a:t>Brezina</a:t>
            </a:r>
            <a:r>
              <a:rPr lang="nl-NL" sz="1400" dirty="0"/>
              <a:t>, MSc (WU)</a:t>
            </a:r>
            <a:r>
              <a:rPr lang="de-AT" sz="1400" dirty="0"/>
              <a:t>, Nicole </a:t>
            </a:r>
            <a:r>
              <a:rPr lang="de-AT" sz="1400" b="1" dirty="0"/>
              <a:t>Hermanki</a:t>
            </a:r>
            <a:r>
              <a:rPr lang="de-AT" sz="1400" dirty="0"/>
              <a:t>, </a:t>
            </a:r>
            <a:r>
              <a:rPr lang="de-AT" sz="1400" dirty="0" err="1"/>
              <a:t>MSc</a:t>
            </a:r>
            <a:r>
              <a:rPr lang="de-AT" sz="1400" dirty="0"/>
              <a:t> (WU),</a:t>
            </a:r>
            <a:br>
              <a:rPr lang="de-AT" sz="1400" dirty="0"/>
            </a:br>
            <a:r>
              <a:rPr lang="de-AT" sz="1400" dirty="0"/>
              <a:t>		Bernhard </a:t>
            </a:r>
            <a:r>
              <a:rPr lang="de-AT" sz="1400" b="1" dirty="0"/>
              <a:t>Winkelbauer</a:t>
            </a:r>
            <a:r>
              <a:rPr lang="de-AT" sz="1400" dirty="0"/>
              <a:t>, </a:t>
            </a:r>
            <a:r>
              <a:rPr lang="de-AT" sz="1400" dirty="0" err="1"/>
              <a:t>MSc</a:t>
            </a:r>
            <a:r>
              <a:rPr lang="de-AT" sz="1400" dirty="0"/>
              <a:t> (WU), LL.M.</a:t>
            </a:r>
          </a:p>
        </p:txBody>
      </p:sp>
    </p:spTree>
    <p:extLst>
      <p:ext uri="{BB962C8B-B14F-4D97-AF65-F5344CB8AC3E}">
        <p14:creationId xmlns:p14="http://schemas.microsoft.com/office/powerpoint/2010/main" val="2637139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Kurs IV – </a:t>
            </a:r>
            <a:r>
              <a:rPr lang="de-AT" dirty="0"/>
              <a:t>Steuerbilanzen und Bilanzpolitik</a:t>
            </a:r>
            <a:endParaRPr lang="de-DE" dirty="0"/>
          </a:p>
        </p:txBody>
      </p:sp>
      <p:sp>
        <p:nvSpPr>
          <p:cNvPr id="5" name="Inhaltsplatzhalter 4"/>
          <p:cNvSpPr>
            <a:spLocks noGrp="1"/>
          </p:cNvSpPr>
          <p:nvPr>
            <p:ph sz="half" idx="1"/>
          </p:nvPr>
        </p:nvSpPr>
        <p:spPr>
          <a:xfrm>
            <a:off x="462405" y="2801867"/>
            <a:ext cx="3960000" cy="2215873"/>
          </a:xfrm>
        </p:spPr>
        <p:txBody>
          <a:bodyPr>
            <a:noAutofit/>
          </a:bodyPr>
          <a:lstStyle/>
          <a:p>
            <a:pPr lvl="0"/>
            <a:r>
              <a:rPr lang="de-DE" sz="1100" b="1" dirty="0"/>
              <a:t>Steuerliche</a:t>
            </a:r>
            <a:r>
              <a:rPr lang="de-DE" sz="1100" dirty="0"/>
              <a:t> und </a:t>
            </a:r>
            <a:r>
              <a:rPr lang="de-DE" sz="1100" b="1" dirty="0"/>
              <a:t>unternehmensrechtliche</a:t>
            </a:r>
            <a:r>
              <a:rPr lang="de-DE" sz="1100" dirty="0"/>
              <a:t> </a:t>
            </a:r>
            <a:r>
              <a:rPr lang="de-DE" sz="1100" b="1" dirty="0"/>
              <a:t>Gewinnermittlung</a:t>
            </a:r>
            <a:r>
              <a:rPr lang="de-DE" sz="1100" dirty="0"/>
              <a:t> </a:t>
            </a:r>
          </a:p>
          <a:p>
            <a:pPr lvl="1"/>
            <a:r>
              <a:rPr lang="de-DE" sz="1000" dirty="0"/>
              <a:t>Schwerpunkt § 5 Abs. 1 EStG</a:t>
            </a:r>
          </a:p>
          <a:p>
            <a:pPr lvl="1"/>
            <a:r>
              <a:rPr lang="de-DE" sz="1000" dirty="0"/>
              <a:t>Maßgeblichkeitsprinzip</a:t>
            </a:r>
          </a:p>
          <a:p>
            <a:pPr lvl="0"/>
            <a:r>
              <a:rPr lang="de-DE" sz="1100" b="1" dirty="0"/>
              <a:t>Bilanzsteuerrecht</a:t>
            </a:r>
          </a:p>
          <a:p>
            <a:pPr lvl="0"/>
            <a:r>
              <a:rPr lang="de-DE" sz="1100" b="1" dirty="0"/>
              <a:t>Steuerbilanzpolitik</a:t>
            </a:r>
            <a:endParaRPr lang="de-DE" sz="1100" dirty="0"/>
          </a:p>
          <a:p>
            <a:pPr lvl="1"/>
            <a:r>
              <a:rPr lang="de-DE" sz="1000" dirty="0"/>
              <a:t>Wahlrechte</a:t>
            </a:r>
          </a:p>
          <a:p>
            <a:pPr lvl="1"/>
            <a:r>
              <a:rPr lang="de-DE" sz="1000" dirty="0"/>
              <a:t>Ermessensspielräume</a:t>
            </a:r>
          </a:p>
        </p:txBody>
      </p:sp>
      <p:sp>
        <p:nvSpPr>
          <p:cNvPr id="6" name="Inhaltsplatzhalter 5"/>
          <p:cNvSpPr>
            <a:spLocks noGrp="1"/>
          </p:cNvSpPr>
          <p:nvPr>
            <p:ph sz="half" idx="2"/>
          </p:nvPr>
        </p:nvSpPr>
        <p:spPr>
          <a:xfrm>
            <a:off x="4715688" y="2801867"/>
            <a:ext cx="3960000" cy="2215873"/>
          </a:xfrm>
        </p:spPr>
        <p:txBody>
          <a:bodyPr>
            <a:normAutofit/>
          </a:bodyPr>
          <a:lstStyle/>
          <a:p>
            <a:pPr lvl="0"/>
            <a:r>
              <a:rPr lang="de-DE" sz="1100" b="1" dirty="0"/>
              <a:t>Steuer/Bilanzpolitische Gestaltungsmöglichkeiten </a:t>
            </a:r>
            <a:r>
              <a:rPr lang="de-DE" sz="1100" dirty="0"/>
              <a:t>zu erkennen und zu beurteilen</a:t>
            </a:r>
          </a:p>
          <a:p>
            <a:pPr lvl="0"/>
            <a:r>
              <a:rPr lang="de-DE" sz="1100" dirty="0"/>
              <a:t>Vorteilhaftigkeiten rechnerisch zu ermitteln</a:t>
            </a:r>
          </a:p>
          <a:p>
            <a:r>
              <a:rPr lang="de-DE" sz="1100" dirty="0"/>
              <a:t>praktische </a:t>
            </a:r>
            <a:r>
              <a:rPr lang="de-DE" sz="1100" b="1" dirty="0"/>
              <a:t>Fallbeispiele</a:t>
            </a:r>
            <a:r>
              <a:rPr lang="de-DE" sz="1100" dirty="0"/>
              <a:t> zu lösen</a:t>
            </a:r>
          </a:p>
          <a:p>
            <a:pPr lvl="0"/>
            <a:endParaRPr lang="de-DE" sz="1100" dirty="0"/>
          </a:p>
        </p:txBody>
      </p:sp>
      <p:sp>
        <p:nvSpPr>
          <p:cNvPr id="8" name="Textplatzhalter 7"/>
          <p:cNvSpPr>
            <a:spLocks noGrp="1"/>
          </p:cNvSpPr>
          <p:nvPr>
            <p:ph type="body" idx="13"/>
          </p:nvPr>
        </p:nvSpPr>
        <p:spPr>
          <a:xfrm>
            <a:off x="468314" y="2262267"/>
            <a:ext cx="3960811" cy="400553"/>
          </a:xfrm>
          <a:solidFill>
            <a:schemeClr val="accent1"/>
          </a:solidFill>
          <a:ln>
            <a:noFill/>
          </a:ln>
        </p:spPr>
        <p:txBody>
          <a:bodyPr vert="horz" lIns="0" tIns="45715" rIns="0" bIns="45715" rtlCol="0" anchor="ctr" anchorCtr="0">
            <a:noAutofit/>
          </a:bodyPr>
          <a:lstStyle/>
          <a:p>
            <a:pPr algn="ctr"/>
            <a:r>
              <a:rPr lang="de-DE" dirty="0"/>
              <a:t>Kursinhalte</a:t>
            </a:r>
          </a:p>
        </p:txBody>
      </p:sp>
      <p:sp>
        <p:nvSpPr>
          <p:cNvPr id="7" name="Textplatzhalter 6"/>
          <p:cNvSpPr>
            <a:spLocks noGrp="1"/>
          </p:cNvSpPr>
          <p:nvPr>
            <p:ph type="body" sz="quarter" idx="4294967295"/>
          </p:nvPr>
        </p:nvSpPr>
        <p:spPr>
          <a:xfrm>
            <a:off x="4712284" y="2262267"/>
            <a:ext cx="3960000" cy="400553"/>
          </a:xfrm>
          <a:prstGeom prst="rect">
            <a:avLst/>
          </a:prstGeom>
          <a:solidFill>
            <a:schemeClr val="accent1"/>
          </a:solidFill>
        </p:spPr>
        <p:txBody>
          <a:bodyPr/>
          <a:lstStyle/>
          <a:p>
            <a:pPr marL="0" indent="0" algn="ctr"/>
            <a:r>
              <a:rPr lang="de-DE" sz="1800" b="1" dirty="0">
                <a:solidFill>
                  <a:schemeClr val="bg1"/>
                </a:solidFill>
                <a:latin typeface="+mj-lt"/>
              </a:rPr>
              <a:t>Lernziele</a:t>
            </a:r>
          </a:p>
        </p:txBody>
      </p:sp>
      <p:sp>
        <p:nvSpPr>
          <p:cNvPr id="10" name="Textfeld 9"/>
          <p:cNvSpPr txBox="1"/>
          <p:nvPr/>
        </p:nvSpPr>
        <p:spPr>
          <a:xfrm>
            <a:off x="462404" y="1558214"/>
            <a:ext cx="8209880" cy="523220"/>
          </a:xfrm>
          <a:prstGeom prst="rect">
            <a:avLst/>
          </a:prstGeom>
          <a:solidFill>
            <a:schemeClr val="bg1"/>
          </a:solidFill>
          <a:ln w="1905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a:t>LV-Leitung: 	</a:t>
            </a:r>
            <a:r>
              <a:rPr lang="de-AT" sz="1400" dirty="0"/>
              <a:t>Kristin </a:t>
            </a:r>
            <a:r>
              <a:rPr lang="de-AT" sz="1400" b="1" dirty="0" err="1"/>
              <a:t>Resenig</a:t>
            </a:r>
            <a:r>
              <a:rPr lang="de-AT" sz="1400" dirty="0"/>
              <a:t>, LL.M. (WU), Christian </a:t>
            </a:r>
            <a:r>
              <a:rPr lang="de-AT" sz="1400" b="1" dirty="0"/>
              <a:t>Renelt</a:t>
            </a:r>
            <a:r>
              <a:rPr lang="de-AT" sz="1400" dirty="0"/>
              <a:t>, </a:t>
            </a:r>
            <a:r>
              <a:rPr lang="de-AT" sz="1400" dirty="0" err="1"/>
              <a:t>BSc</a:t>
            </a:r>
            <a:r>
              <a:rPr lang="de-AT" sz="1400" dirty="0"/>
              <a:t> (WU), </a:t>
            </a:r>
            <a:endParaRPr lang="nl-NL" sz="1400" b="1" dirty="0"/>
          </a:p>
          <a:p>
            <a:r>
              <a:rPr lang="nl-NL" sz="1400" dirty="0"/>
              <a:t>		</a:t>
            </a:r>
            <a:r>
              <a:rPr lang="de-AT" sz="1400" dirty="0"/>
              <a:t>Bernhard </a:t>
            </a:r>
            <a:r>
              <a:rPr lang="de-AT" sz="1400" b="1" dirty="0"/>
              <a:t>Winkelbauer</a:t>
            </a:r>
            <a:r>
              <a:rPr lang="de-AT" sz="1400" dirty="0"/>
              <a:t>, </a:t>
            </a:r>
            <a:r>
              <a:rPr lang="de-AT" sz="1400" dirty="0" err="1"/>
              <a:t>MSc</a:t>
            </a:r>
            <a:r>
              <a:rPr lang="de-AT" sz="1400" dirty="0"/>
              <a:t> (WU), LL.M.</a:t>
            </a:r>
          </a:p>
        </p:txBody>
      </p:sp>
    </p:spTree>
    <p:extLst>
      <p:ext uri="{BB962C8B-B14F-4D97-AF65-F5344CB8AC3E}">
        <p14:creationId xmlns:p14="http://schemas.microsoft.com/office/powerpoint/2010/main" val="119756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Kurs V – Jahresabschlussprüfung</a:t>
            </a:r>
          </a:p>
        </p:txBody>
      </p:sp>
      <p:sp>
        <p:nvSpPr>
          <p:cNvPr id="5" name="Inhaltsplatzhalter 4"/>
          <p:cNvSpPr>
            <a:spLocks noGrp="1"/>
          </p:cNvSpPr>
          <p:nvPr>
            <p:ph sz="half" idx="1"/>
          </p:nvPr>
        </p:nvSpPr>
        <p:spPr>
          <a:xfrm>
            <a:off x="462404" y="2801867"/>
            <a:ext cx="4154419" cy="2215873"/>
          </a:xfrm>
        </p:spPr>
        <p:txBody>
          <a:bodyPr>
            <a:noAutofit/>
          </a:bodyPr>
          <a:lstStyle/>
          <a:p>
            <a:pPr lvl="0"/>
            <a:r>
              <a:rPr lang="de-DE" sz="1100" b="1" dirty="0"/>
              <a:t>Qualitätssicherung</a:t>
            </a:r>
            <a:r>
              <a:rPr lang="de-DE" sz="1100" dirty="0"/>
              <a:t> und </a:t>
            </a:r>
            <a:r>
              <a:rPr lang="de-DE" sz="1100" b="1" dirty="0"/>
              <a:t>Qualitätskontrolle</a:t>
            </a:r>
            <a:br>
              <a:rPr lang="de-DE" sz="1100" b="1" dirty="0"/>
            </a:br>
            <a:r>
              <a:rPr lang="de-DE" sz="1100" dirty="0"/>
              <a:t>des Wirtschaftsprüfungsbetriebes</a:t>
            </a:r>
          </a:p>
          <a:p>
            <a:pPr lvl="0"/>
            <a:r>
              <a:rPr lang="de-DE" sz="1100" b="1" dirty="0"/>
              <a:t>Risikoorientierter Prüfungsansatz</a:t>
            </a:r>
          </a:p>
          <a:p>
            <a:r>
              <a:rPr lang="de-DE" sz="1100" b="1" dirty="0"/>
              <a:t>Prüfungsplanung, Prüfungsurteil</a:t>
            </a:r>
          </a:p>
          <a:p>
            <a:pPr lvl="0"/>
            <a:r>
              <a:rPr lang="de-DE" sz="1100" b="1" dirty="0"/>
              <a:t>Verantwortung</a:t>
            </a:r>
            <a:r>
              <a:rPr lang="de-DE" sz="1100" dirty="0"/>
              <a:t> des Abschlussprüfers</a:t>
            </a:r>
          </a:p>
          <a:p>
            <a:endParaRPr lang="de-DE" sz="1100" dirty="0"/>
          </a:p>
          <a:p>
            <a:r>
              <a:rPr lang="de-DE" sz="1100" b="1" dirty="0"/>
              <a:t>Expertenvorträge </a:t>
            </a:r>
            <a:r>
              <a:rPr lang="de-DE" sz="1100" dirty="0"/>
              <a:t>zu aktuellen </a:t>
            </a:r>
            <a:r>
              <a:rPr lang="de-DE" sz="1100" b="1" dirty="0"/>
              <a:t>Trends</a:t>
            </a:r>
            <a:r>
              <a:rPr lang="de-DE" sz="1100" dirty="0"/>
              <a:t> in</a:t>
            </a:r>
            <a:br>
              <a:rPr lang="de-DE" sz="1100" dirty="0"/>
            </a:br>
            <a:r>
              <a:rPr lang="de-DE" sz="1100" dirty="0"/>
              <a:t>der Wirtschaftsprüfung (</a:t>
            </a:r>
            <a:r>
              <a:rPr lang="de-DE" sz="1100" dirty="0" err="1"/>
              <a:t>zB</a:t>
            </a:r>
            <a:r>
              <a:rPr lang="de-DE" sz="1100" dirty="0"/>
              <a:t> </a:t>
            </a:r>
            <a:r>
              <a:rPr lang="de-DE" sz="1100" dirty="0" err="1"/>
              <a:t>Process</a:t>
            </a:r>
            <a:r>
              <a:rPr lang="de-DE" sz="1100" dirty="0"/>
              <a:t>-Mining             ) </a:t>
            </a:r>
          </a:p>
          <a:p>
            <a:r>
              <a:rPr lang="de-DE" sz="1100" b="1" dirty="0"/>
              <a:t>Praxisworkshop </a:t>
            </a:r>
            <a:r>
              <a:rPr lang="de-DE" sz="1100" dirty="0"/>
              <a:t>mit einer </a:t>
            </a:r>
            <a:r>
              <a:rPr lang="de-DE" sz="1100" b="1" dirty="0"/>
              <a:t>WP-Kanzlei</a:t>
            </a:r>
            <a:endParaRPr lang="de-DE" sz="1100" dirty="0"/>
          </a:p>
        </p:txBody>
      </p:sp>
      <p:sp>
        <p:nvSpPr>
          <p:cNvPr id="6" name="Inhaltsplatzhalter 5"/>
          <p:cNvSpPr>
            <a:spLocks noGrp="1"/>
          </p:cNvSpPr>
          <p:nvPr>
            <p:ph sz="half" idx="2"/>
          </p:nvPr>
        </p:nvSpPr>
        <p:spPr>
          <a:xfrm>
            <a:off x="4715688" y="2801867"/>
            <a:ext cx="3960000" cy="2215873"/>
          </a:xfrm>
        </p:spPr>
        <p:txBody>
          <a:bodyPr>
            <a:normAutofit/>
          </a:bodyPr>
          <a:lstStyle/>
          <a:p>
            <a:pPr lvl="0"/>
            <a:r>
              <a:rPr lang="de-DE" sz="1100" dirty="0"/>
              <a:t>Zielsetzung und Aufgabe der Abschlussprüfung zu beschreiben</a:t>
            </a:r>
          </a:p>
          <a:p>
            <a:pPr lvl="0"/>
            <a:r>
              <a:rPr lang="de-DE" sz="1100" dirty="0"/>
              <a:t>die </a:t>
            </a:r>
            <a:r>
              <a:rPr lang="de-DE" sz="1100" b="1" dirty="0"/>
              <a:t>gesetzlichen Rahmenbedingungen </a:t>
            </a:r>
            <a:r>
              <a:rPr lang="de-DE" sz="1100" dirty="0"/>
              <a:t>und  </a:t>
            </a:r>
            <a:r>
              <a:rPr lang="de-DE" sz="1100" b="1" dirty="0"/>
              <a:t>Ablauf der Abschlussprüfung </a:t>
            </a:r>
            <a:r>
              <a:rPr lang="de-DE" sz="1100" dirty="0"/>
              <a:t>nachzuvollziehen</a:t>
            </a:r>
          </a:p>
          <a:p>
            <a:pPr lvl="0"/>
            <a:r>
              <a:rPr lang="de-DE" sz="1100" dirty="0"/>
              <a:t>den risikoorientierten Prüfungsansatz und die wesentlichen Verfahren der </a:t>
            </a:r>
            <a:r>
              <a:rPr lang="de-DE" sz="1100" b="1" dirty="0"/>
              <a:t>Stichprobenprüfung</a:t>
            </a:r>
            <a:r>
              <a:rPr lang="de-DE" sz="1100" dirty="0"/>
              <a:t> zu erklären</a:t>
            </a:r>
          </a:p>
          <a:p>
            <a:pPr lvl="0"/>
            <a:r>
              <a:rPr lang="de-DE" sz="1100" dirty="0"/>
              <a:t>die wesentlichen Prüfungshandlungen wiederzugeben</a:t>
            </a:r>
          </a:p>
          <a:p>
            <a:endParaRPr lang="de-DE" sz="1100" dirty="0"/>
          </a:p>
        </p:txBody>
      </p:sp>
      <p:sp>
        <p:nvSpPr>
          <p:cNvPr id="8" name="Textplatzhalter 7"/>
          <p:cNvSpPr>
            <a:spLocks noGrp="1"/>
          </p:cNvSpPr>
          <p:nvPr>
            <p:ph type="body" idx="13"/>
          </p:nvPr>
        </p:nvSpPr>
        <p:spPr>
          <a:xfrm>
            <a:off x="468314" y="2262267"/>
            <a:ext cx="3960811" cy="400553"/>
          </a:xfrm>
          <a:solidFill>
            <a:schemeClr val="accent1"/>
          </a:solidFill>
          <a:ln>
            <a:noFill/>
          </a:ln>
        </p:spPr>
        <p:txBody>
          <a:bodyPr vert="horz" lIns="0" tIns="45715" rIns="0" bIns="45715" rtlCol="0" anchor="ctr" anchorCtr="0">
            <a:noAutofit/>
          </a:bodyPr>
          <a:lstStyle/>
          <a:p>
            <a:pPr algn="ctr"/>
            <a:r>
              <a:rPr lang="de-DE" dirty="0"/>
              <a:t>Kursinhalte</a:t>
            </a:r>
          </a:p>
        </p:txBody>
      </p:sp>
      <p:sp>
        <p:nvSpPr>
          <p:cNvPr id="7" name="Textplatzhalter 6"/>
          <p:cNvSpPr>
            <a:spLocks noGrp="1"/>
          </p:cNvSpPr>
          <p:nvPr>
            <p:ph type="body" sz="quarter" idx="4294967295"/>
          </p:nvPr>
        </p:nvSpPr>
        <p:spPr>
          <a:xfrm>
            <a:off x="4712284" y="2262267"/>
            <a:ext cx="3960000" cy="400553"/>
          </a:xfrm>
          <a:prstGeom prst="rect">
            <a:avLst/>
          </a:prstGeom>
          <a:solidFill>
            <a:schemeClr val="accent1"/>
          </a:solidFill>
        </p:spPr>
        <p:txBody>
          <a:bodyPr/>
          <a:lstStyle/>
          <a:p>
            <a:pPr marL="0" indent="0" algn="ctr"/>
            <a:r>
              <a:rPr lang="de-DE" sz="1800" b="1" dirty="0">
                <a:solidFill>
                  <a:schemeClr val="bg1"/>
                </a:solidFill>
                <a:latin typeface="+mj-lt"/>
              </a:rPr>
              <a:t>Lernziele</a:t>
            </a:r>
          </a:p>
        </p:txBody>
      </p:sp>
      <p:sp>
        <p:nvSpPr>
          <p:cNvPr id="10" name="Textfeld 9"/>
          <p:cNvSpPr txBox="1"/>
          <p:nvPr/>
        </p:nvSpPr>
        <p:spPr>
          <a:xfrm>
            <a:off x="462404" y="1558213"/>
            <a:ext cx="8209880" cy="522000"/>
          </a:xfrm>
          <a:prstGeom prst="rect">
            <a:avLst/>
          </a:prstGeom>
          <a:solidFill>
            <a:schemeClr val="bg1"/>
          </a:solidFill>
          <a:ln w="1905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a:t>LV-Leitung: 	</a:t>
            </a:r>
            <a:r>
              <a:rPr lang="de-AT" sz="1400" dirty="0"/>
              <a:t>Univ.-Prof. Dr. Ewald </a:t>
            </a:r>
            <a:r>
              <a:rPr lang="de-AT" sz="1400" b="1" dirty="0" err="1"/>
              <a:t>Aschauer</a:t>
            </a:r>
            <a:endParaRPr lang="de-AT" sz="1400" b="1" dirty="0"/>
          </a:p>
        </p:txBody>
      </p:sp>
      <p:cxnSp>
        <p:nvCxnSpPr>
          <p:cNvPr id="9" name="Straight Connector 8"/>
          <p:cNvCxnSpPr/>
          <p:nvPr/>
        </p:nvCxnSpPr>
        <p:spPr>
          <a:xfrm>
            <a:off x="462404" y="4068295"/>
            <a:ext cx="379527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8" y="4338925"/>
            <a:ext cx="585804" cy="315867"/>
          </a:xfrm>
          <a:prstGeom prst="rect">
            <a:avLst/>
          </a:prstGeom>
        </p:spPr>
      </p:pic>
      <p:pic>
        <p:nvPicPr>
          <p:cNvPr id="13" name="Picture 12"/>
          <p:cNvPicPr>
            <a:picLocks noChangeAspect="1"/>
          </p:cNvPicPr>
          <p:nvPr/>
        </p:nvPicPr>
        <p:blipFill>
          <a:blip r:embed="rId4"/>
          <a:stretch>
            <a:fillRect/>
          </a:stretch>
        </p:blipFill>
        <p:spPr>
          <a:xfrm>
            <a:off x="911045" y="5030115"/>
            <a:ext cx="487857" cy="206198"/>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23518"/>
          <a:stretch/>
        </p:blipFill>
        <p:spPr>
          <a:xfrm>
            <a:off x="1780053" y="4931991"/>
            <a:ext cx="355166" cy="313287"/>
          </a:xfrm>
          <a:prstGeom prst="rect">
            <a:avLst/>
          </a:prstGeom>
        </p:spPr>
      </p:pic>
      <p:pic>
        <p:nvPicPr>
          <p:cNvPr id="17" name="Picture 16"/>
          <p:cNvPicPr>
            <a:picLocks noChangeAspect="1"/>
          </p:cNvPicPr>
          <p:nvPr/>
        </p:nvPicPr>
        <p:blipFill>
          <a:blip r:embed="rId6"/>
          <a:stretch>
            <a:fillRect/>
          </a:stretch>
        </p:blipFill>
        <p:spPr>
          <a:xfrm>
            <a:off x="2483940" y="4957086"/>
            <a:ext cx="423862" cy="329845"/>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0264" y="5056574"/>
            <a:ext cx="772136" cy="168000"/>
          </a:xfrm>
          <a:prstGeom prst="rect">
            <a:avLst/>
          </a:prstGeom>
        </p:spPr>
      </p:pic>
    </p:spTree>
    <p:extLst>
      <p:ext uri="{BB962C8B-B14F-4D97-AF65-F5344CB8AC3E}">
        <p14:creationId xmlns:p14="http://schemas.microsoft.com/office/powerpoint/2010/main" val="161431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a:t>
            </a:r>
          </a:p>
        </p:txBody>
      </p:sp>
      <p:sp>
        <p:nvSpPr>
          <p:cNvPr id="6" name="Inhaltsplatzhalter 2"/>
          <p:cNvSpPr>
            <a:spLocks noGrp="1"/>
          </p:cNvSpPr>
          <p:nvPr>
            <p:ph idx="1"/>
          </p:nvPr>
        </p:nvSpPr>
        <p:spPr>
          <a:xfrm>
            <a:off x="462019" y="1620838"/>
            <a:ext cx="7759644" cy="3853905"/>
          </a:xfrm>
        </p:spPr>
        <p:txBody>
          <a:bodyPr>
            <a:normAutofit/>
          </a:bodyPr>
          <a:lstStyle/>
          <a:p>
            <a:pPr marL="457200" indent="-457200">
              <a:buFont typeface="+mj-lt"/>
              <a:buAutoNum type="arabicPeriod"/>
            </a:pPr>
            <a:r>
              <a:rPr lang="de-DE" sz="1800" dirty="0"/>
              <a:t>Qualifikationsprofil unserer Studierenden</a:t>
            </a:r>
          </a:p>
          <a:p>
            <a:pPr marL="457200" indent="-457200">
              <a:buFont typeface="+mj-lt"/>
              <a:buAutoNum type="arabicPeriod"/>
            </a:pPr>
            <a:r>
              <a:rPr lang="de-DE" sz="1800" dirty="0"/>
              <a:t>Aufbau der SBWL</a:t>
            </a:r>
          </a:p>
          <a:p>
            <a:pPr marL="457200" indent="-457200">
              <a:buFont typeface="+mj-lt"/>
              <a:buAutoNum type="arabicPeriod"/>
            </a:pPr>
            <a:r>
              <a:rPr lang="de-DE" sz="1800" dirty="0"/>
              <a:t>Kursinhalte</a:t>
            </a:r>
          </a:p>
          <a:p>
            <a:pPr marL="457200" indent="-457200">
              <a:buFont typeface="+mj-lt"/>
              <a:buAutoNum type="arabicPeriod"/>
            </a:pPr>
            <a:r>
              <a:rPr lang="de-DE" sz="1800" dirty="0"/>
              <a:t>Praxisbezug in der SBWL</a:t>
            </a:r>
          </a:p>
          <a:p>
            <a:pPr marL="457200" indent="-457200">
              <a:buFont typeface="+mj-lt"/>
              <a:buAutoNum type="arabicPeriod"/>
            </a:pPr>
            <a:r>
              <a:rPr lang="de-DE" sz="1800" dirty="0"/>
              <a:t>Wichtige Termine zum Aufnahmeprozess</a:t>
            </a:r>
          </a:p>
          <a:p>
            <a:pPr marL="457200" indent="-457200">
              <a:buFont typeface="+mj-lt"/>
              <a:buAutoNum type="arabicPeriod"/>
            </a:pPr>
            <a:r>
              <a:rPr lang="de-DE" sz="1800" dirty="0"/>
              <a:t>Wo finden Sie Informationen zur SBWL?</a:t>
            </a:r>
          </a:p>
          <a:p>
            <a:pPr marL="0" indent="0">
              <a:buNone/>
            </a:pPr>
            <a:endParaRPr lang="de-DE" sz="1800" dirty="0"/>
          </a:p>
          <a:p>
            <a:pPr marL="457200" indent="-457200">
              <a:buFont typeface="+mj-lt"/>
              <a:buAutoNum type="arabicPeriod"/>
            </a:pPr>
            <a:endParaRPr lang="de-DE" sz="1800" dirty="0"/>
          </a:p>
        </p:txBody>
      </p:sp>
      <p:sp>
        <p:nvSpPr>
          <p:cNvPr id="7" name="Rechteck 6"/>
          <p:cNvSpPr/>
          <p:nvPr/>
        </p:nvSpPr>
        <p:spPr>
          <a:xfrm>
            <a:off x="323528" y="2674312"/>
            <a:ext cx="8640960" cy="360040"/>
          </a:xfrm>
          <a:prstGeom prst="rect">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232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a:t>Praxisbezug in der SBWL</a:t>
            </a:r>
          </a:p>
        </p:txBody>
      </p:sp>
      <p:sp>
        <p:nvSpPr>
          <p:cNvPr id="3" name="Inhaltsplatzhalter 2"/>
          <p:cNvSpPr>
            <a:spLocks noGrp="1"/>
          </p:cNvSpPr>
          <p:nvPr>
            <p:ph sz="quarter" idx="4294967295"/>
          </p:nvPr>
        </p:nvSpPr>
        <p:spPr>
          <a:xfrm>
            <a:off x="933450" y="1344613"/>
            <a:ext cx="8210550" cy="4370387"/>
          </a:xfrm>
        </p:spPr>
        <p:txBody>
          <a:bodyPr/>
          <a:lstStyle/>
          <a:p>
            <a:pPr algn="ctr"/>
            <a:endParaRPr lang="de-DE" dirty="0"/>
          </a:p>
          <a:p>
            <a:pPr algn="ctr"/>
            <a:endParaRPr lang="de-DE" dirty="0"/>
          </a:p>
          <a:p>
            <a:pPr algn="ctr"/>
            <a:endParaRPr lang="de-DE" dirty="0"/>
          </a:p>
          <a:p>
            <a:pPr algn="ctr"/>
            <a:endParaRPr lang="de-DE" dirty="0"/>
          </a:p>
        </p:txBody>
      </p:sp>
      <p:cxnSp>
        <p:nvCxnSpPr>
          <p:cNvPr id="5" name="Gerade Verbindung mit Pfeil 4"/>
          <p:cNvCxnSpPr/>
          <p:nvPr/>
        </p:nvCxnSpPr>
        <p:spPr>
          <a:xfrm>
            <a:off x="590580" y="2391705"/>
            <a:ext cx="8064896" cy="0"/>
          </a:xfrm>
          <a:prstGeom prst="straightConnector1">
            <a:avLst/>
          </a:prstGeom>
          <a:ln w="38100">
            <a:solidFill>
              <a:srgbClr val="0096D3"/>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ext uri="{D42A27DB-BD31-4B8C-83A1-F6EECF244321}">
                <p14:modId xmlns:p14="http://schemas.microsoft.com/office/powerpoint/2010/main" val="3626806195"/>
              </p:ext>
            </p:extLst>
          </p:nvPr>
        </p:nvGraphicFramePr>
        <p:xfrm>
          <a:off x="590580" y="2100988"/>
          <a:ext cx="7920880" cy="766767"/>
        </p:xfrm>
        <a:graphic>
          <a:graphicData uri="http://schemas.openxmlformats.org/drawingml/2006/table">
            <a:tbl>
              <a:tblPr firstRow="1" bandRow="1">
                <a:tableStyleId>{68D230F3-CF80-4859-8CE7-A43EE81993B5}</a:tableStyleId>
              </a:tblPr>
              <a:tblGrid>
                <a:gridCol w="79208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792088">
                  <a:extLst>
                    <a:ext uri="{9D8B030D-6E8A-4147-A177-3AD203B41FA5}">
                      <a16:colId xmlns:a16="http://schemas.microsoft.com/office/drawing/2014/main" val="20009"/>
                    </a:ext>
                  </a:extLst>
                </a:gridCol>
              </a:tblGrid>
              <a:tr h="370840">
                <a:tc gridSpan="5">
                  <a:txBody>
                    <a:bodyPr/>
                    <a:lstStyle/>
                    <a:p>
                      <a:pPr algn="ctr"/>
                      <a:endParaRPr lang="de-DE" sz="1400" b="0"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gridSpan="5">
                  <a:txBody>
                    <a:bodyPr/>
                    <a:lstStyle/>
                    <a:p>
                      <a:pPr algn="ctr"/>
                      <a:endParaRPr lang="de-DE" sz="1400" b="0"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5927">
                <a:tc>
                  <a:txBody>
                    <a:bodyPr/>
                    <a:lstStyle/>
                    <a:p>
                      <a:r>
                        <a:rPr lang="de-DE" sz="1400" dirty="0"/>
                        <a:t>Sep</a:t>
                      </a:r>
                      <a:endParaRPr lang="de-DE"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Okt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Nov</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Dez</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Jan</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Feb</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Mär</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Apr</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Mai</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dirty="0"/>
                        <a:t>Jun</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cxnSp>
        <p:nvCxnSpPr>
          <p:cNvPr id="22" name="Gerade Verbindung mit Pfeil 21"/>
          <p:cNvCxnSpPr/>
          <p:nvPr/>
        </p:nvCxnSpPr>
        <p:spPr>
          <a:xfrm>
            <a:off x="5562183" y="2062940"/>
            <a:ext cx="0" cy="228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1471187" y="2915456"/>
            <a:ext cx="3066715" cy="307777"/>
          </a:xfrm>
          <a:prstGeom prst="rect">
            <a:avLst/>
          </a:prstGeom>
          <a:noFill/>
          <a:ln w="12700">
            <a:solidFill>
              <a:srgbClr val="0096D3"/>
            </a:solidFill>
            <a:prstDash val="dash"/>
          </a:ln>
        </p:spPr>
        <p:txBody>
          <a:bodyPr wrap="square" rtlCol="0">
            <a:spAutoFit/>
          </a:bodyPr>
          <a:lstStyle/>
          <a:p>
            <a:pPr algn="ctr"/>
            <a:r>
              <a:rPr lang="de-DE" sz="1400" b="1" dirty="0"/>
              <a:t>Praxis-Inputs</a:t>
            </a:r>
            <a:r>
              <a:rPr lang="de-DE" sz="1400" dirty="0"/>
              <a:t> in LVs</a:t>
            </a:r>
          </a:p>
        </p:txBody>
      </p:sp>
      <p:sp>
        <p:nvSpPr>
          <p:cNvPr id="33" name="Textfeld 32"/>
          <p:cNvSpPr txBox="1"/>
          <p:nvPr/>
        </p:nvSpPr>
        <p:spPr>
          <a:xfrm>
            <a:off x="1473052" y="3389792"/>
            <a:ext cx="6955147" cy="307777"/>
          </a:xfrm>
          <a:prstGeom prst="rect">
            <a:avLst/>
          </a:prstGeom>
          <a:noFill/>
          <a:ln w="12700">
            <a:solidFill>
              <a:srgbClr val="0096D3"/>
            </a:solidFill>
            <a:prstDash val="dash"/>
          </a:ln>
        </p:spPr>
        <p:txBody>
          <a:bodyPr wrap="square" rtlCol="0">
            <a:spAutoFit/>
          </a:bodyPr>
          <a:lstStyle/>
          <a:p>
            <a:pPr algn="ctr"/>
            <a:r>
              <a:rPr lang="de-DE" sz="1400" b="1" dirty="0"/>
              <a:t>Praktikumsausschreibungen</a:t>
            </a:r>
            <a:r>
              <a:rPr lang="de-DE" sz="1400" dirty="0"/>
              <a:t> (laufend)</a:t>
            </a:r>
          </a:p>
        </p:txBody>
      </p:sp>
      <p:sp>
        <p:nvSpPr>
          <p:cNvPr id="40" name="Textfeld 39"/>
          <p:cNvSpPr txBox="1"/>
          <p:nvPr/>
        </p:nvSpPr>
        <p:spPr>
          <a:xfrm>
            <a:off x="5359619" y="2923147"/>
            <a:ext cx="3066715" cy="307777"/>
          </a:xfrm>
          <a:prstGeom prst="rect">
            <a:avLst/>
          </a:prstGeom>
          <a:noFill/>
          <a:ln w="12700">
            <a:solidFill>
              <a:srgbClr val="0096D3"/>
            </a:solidFill>
            <a:prstDash val="dash"/>
          </a:ln>
        </p:spPr>
        <p:txBody>
          <a:bodyPr wrap="square" rtlCol="0">
            <a:spAutoFit/>
          </a:bodyPr>
          <a:lstStyle/>
          <a:p>
            <a:pPr algn="ctr"/>
            <a:r>
              <a:rPr lang="de-DE" sz="1400" b="1" dirty="0"/>
              <a:t>Praxis-Inputs</a:t>
            </a:r>
            <a:r>
              <a:rPr lang="de-DE" sz="1400" dirty="0"/>
              <a:t> in LVs</a:t>
            </a:r>
          </a:p>
        </p:txBody>
      </p:sp>
      <p:sp>
        <p:nvSpPr>
          <p:cNvPr id="19" name="Textfeld 18"/>
          <p:cNvSpPr txBox="1"/>
          <p:nvPr/>
        </p:nvSpPr>
        <p:spPr>
          <a:xfrm>
            <a:off x="1459007" y="3863897"/>
            <a:ext cx="3078895" cy="307777"/>
          </a:xfrm>
          <a:prstGeom prst="rect">
            <a:avLst/>
          </a:prstGeom>
          <a:noFill/>
          <a:ln w="12700">
            <a:solidFill>
              <a:srgbClr val="0096D3"/>
            </a:solidFill>
            <a:prstDash val="dash"/>
          </a:ln>
        </p:spPr>
        <p:txBody>
          <a:bodyPr wrap="square" rtlCol="0">
            <a:spAutoFit/>
          </a:bodyPr>
          <a:lstStyle/>
          <a:p>
            <a:pPr algn="ctr"/>
            <a:r>
              <a:rPr lang="de-DE" sz="1400" dirty="0"/>
              <a:t>1-2 Events mit Praxispartnern</a:t>
            </a:r>
          </a:p>
        </p:txBody>
      </p:sp>
      <p:sp>
        <p:nvSpPr>
          <p:cNvPr id="25" name="Textfeld 24"/>
          <p:cNvSpPr txBox="1"/>
          <p:nvPr/>
        </p:nvSpPr>
        <p:spPr>
          <a:xfrm>
            <a:off x="5375593" y="3869794"/>
            <a:ext cx="3050741" cy="307777"/>
          </a:xfrm>
          <a:prstGeom prst="rect">
            <a:avLst/>
          </a:prstGeom>
          <a:noFill/>
          <a:ln w="12700">
            <a:solidFill>
              <a:srgbClr val="0096D3"/>
            </a:solidFill>
            <a:prstDash val="dash"/>
          </a:ln>
        </p:spPr>
        <p:txBody>
          <a:bodyPr wrap="square" rtlCol="0">
            <a:spAutoFit/>
          </a:bodyPr>
          <a:lstStyle/>
          <a:p>
            <a:pPr algn="ctr"/>
            <a:r>
              <a:rPr lang="de-DE" sz="1400" dirty="0"/>
              <a:t>1-2 Events mit Praxispartnern</a:t>
            </a:r>
          </a:p>
        </p:txBody>
      </p:sp>
      <p:cxnSp>
        <p:nvCxnSpPr>
          <p:cNvPr id="31" name="Gerade Verbindung mit Pfeil 30"/>
          <p:cNvCxnSpPr/>
          <p:nvPr/>
        </p:nvCxnSpPr>
        <p:spPr>
          <a:xfrm>
            <a:off x="1673751" y="2068173"/>
            <a:ext cx="0" cy="228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1108330" y="2086700"/>
            <a:ext cx="466795" cy="276999"/>
          </a:xfrm>
          <a:prstGeom prst="rect">
            <a:avLst/>
          </a:prstGeom>
        </p:spPr>
        <p:txBody>
          <a:bodyPr wrap="none">
            <a:spAutoFit/>
          </a:bodyPr>
          <a:lstStyle/>
          <a:p>
            <a:pPr algn="ctr"/>
            <a:r>
              <a:rPr lang="de-DE" sz="1200" b="1" dirty="0"/>
              <a:t>WS</a:t>
            </a:r>
          </a:p>
        </p:txBody>
      </p:sp>
      <p:sp>
        <p:nvSpPr>
          <p:cNvPr id="6" name="Rechteck 5"/>
          <p:cNvSpPr/>
          <p:nvPr/>
        </p:nvSpPr>
        <p:spPr>
          <a:xfrm>
            <a:off x="5060882" y="2104476"/>
            <a:ext cx="402674" cy="276999"/>
          </a:xfrm>
          <a:prstGeom prst="rect">
            <a:avLst/>
          </a:prstGeom>
        </p:spPr>
        <p:txBody>
          <a:bodyPr wrap="none">
            <a:spAutoFit/>
          </a:bodyPr>
          <a:lstStyle/>
          <a:p>
            <a:pPr algn="ctr"/>
            <a:r>
              <a:rPr lang="de-DE" sz="1200" b="1" dirty="0"/>
              <a:t>SS</a:t>
            </a:r>
          </a:p>
        </p:txBody>
      </p:sp>
      <p:sp>
        <p:nvSpPr>
          <p:cNvPr id="17" name="Textfeld 16"/>
          <p:cNvSpPr txBox="1"/>
          <p:nvPr/>
        </p:nvSpPr>
        <p:spPr>
          <a:xfrm>
            <a:off x="1154551" y="1677832"/>
            <a:ext cx="1038400" cy="307777"/>
          </a:xfrm>
          <a:prstGeom prst="rect">
            <a:avLst/>
          </a:prstGeom>
          <a:noFill/>
        </p:spPr>
        <p:txBody>
          <a:bodyPr wrap="square" rtlCol="0">
            <a:spAutoFit/>
          </a:bodyPr>
          <a:lstStyle/>
          <a:p>
            <a:r>
              <a:rPr lang="de-DE" sz="1400" b="1" dirty="0"/>
              <a:t>Kick Off </a:t>
            </a:r>
          </a:p>
        </p:txBody>
      </p:sp>
      <p:sp>
        <p:nvSpPr>
          <p:cNvPr id="18" name="Textfeld 17"/>
          <p:cNvSpPr txBox="1"/>
          <p:nvPr/>
        </p:nvSpPr>
        <p:spPr>
          <a:xfrm>
            <a:off x="5016711" y="1691070"/>
            <a:ext cx="1440160" cy="307777"/>
          </a:xfrm>
          <a:prstGeom prst="rect">
            <a:avLst/>
          </a:prstGeom>
          <a:noFill/>
        </p:spPr>
        <p:txBody>
          <a:bodyPr wrap="square" rtlCol="0">
            <a:spAutoFit/>
          </a:bodyPr>
          <a:lstStyle/>
          <a:p>
            <a:r>
              <a:rPr lang="de-DE" sz="1400" b="1" dirty="0"/>
              <a:t>Kick Off</a:t>
            </a:r>
          </a:p>
        </p:txBody>
      </p:sp>
      <p:sp>
        <p:nvSpPr>
          <p:cNvPr id="28" name="Ellipse 27"/>
          <p:cNvSpPr/>
          <p:nvPr/>
        </p:nvSpPr>
        <p:spPr>
          <a:xfrm>
            <a:off x="2049852" y="1344613"/>
            <a:ext cx="564499" cy="48627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9" name="Picture 2" descr="PwC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13994" y="1435582"/>
            <a:ext cx="336406" cy="2576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wC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57735" y="1461652"/>
            <a:ext cx="336406" cy="2576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4"/>
          <a:stretch>
            <a:fillRect/>
          </a:stretch>
        </p:blipFill>
        <p:spPr>
          <a:xfrm>
            <a:off x="2511016" y="4617507"/>
            <a:ext cx="487857" cy="20619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b="23518"/>
          <a:stretch/>
        </p:blipFill>
        <p:spPr>
          <a:xfrm>
            <a:off x="3380024" y="4519383"/>
            <a:ext cx="355166" cy="313287"/>
          </a:xfrm>
          <a:prstGeom prst="rect">
            <a:avLst/>
          </a:prstGeom>
        </p:spPr>
      </p:pic>
      <p:pic>
        <p:nvPicPr>
          <p:cNvPr id="37" name="Picture 36"/>
          <p:cNvPicPr>
            <a:picLocks noChangeAspect="1"/>
          </p:cNvPicPr>
          <p:nvPr/>
        </p:nvPicPr>
        <p:blipFill>
          <a:blip r:embed="rId6"/>
          <a:stretch>
            <a:fillRect/>
          </a:stretch>
        </p:blipFill>
        <p:spPr>
          <a:xfrm>
            <a:off x="4057016" y="4544478"/>
            <a:ext cx="423862" cy="329845"/>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4375" y="4652931"/>
            <a:ext cx="772136" cy="168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3973" y="4650461"/>
            <a:ext cx="502877" cy="194079"/>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3114" y="4580338"/>
            <a:ext cx="585804" cy="315867"/>
          </a:xfrm>
          <a:prstGeom prst="rect">
            <a:avLst/>
          </a:prstGeom>
        </p:spPr>
      </p:pic>
    </p:spTree>
    <p:extLst>
      <p:ext uri="{BB962C8B-B14F-4D97-AF65-F5344CB8AC3E}">
        <p14:creationId xmlns:p14="http://schemas.microsoft.com/office/powerpoint/2010/main" val="775640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a:t>
            </a:r>
          </a:p>
        </p:txBody>
      </p:sp>
      <p:sp>
        <p:nvSpPr>
          <p:cNvPr id="7" name="Inhaltsplatzhalter 2"/>
          <p:cNvSpPr>
            <a:spLocks noGrp="1"/>
          </p:cNvSpPr>
          <p:nvPr>
            <p:ph idx="1"/>
          </p:nvPr>
        </p:nvSpPr>
        <p:spPr>
          <a:xfrm>
            <a:off x="462019" y="1620838"/>
            <a:ext cx="7759644" cy="3853905"/>
          </a:xfrm>
        </p:spPr>
        <p:txBody>
          <a:bodyPr>
            <a:normAutofit/>
          </a:bodyPr>
          <a:lstStyle/>
          <a:p>
            <a:pPr marL="457200" indent="-457200">
              <a:buFont typeface="+mj-lt"/>
              <a:buAutoNum type="arabicPeriod"/>
            </a:pPr>
            <a:r>
              <a:rPr lang="de-DE" sz="1800" dirty="0"/>
              <a:t>Qualifikationsprofil unserer Studierenden</a:t>
            </a:r>
          </a:p>
          <a:p>
            <a:pPr marL="457200" indent="-457200">
              <a:buFont typeface="+mj-lt"/>
              <a:buAutoNum type="arabicPeriod"/>
            </a:pPr>
            <a:r>
              <a:rPr lang="de-DE" sz="1800" dirty="0"/>
              <a:t>Aufbau der SBWL</a:t>
            </a:r>
          </a:p>
          <a:p>
            <a:pPr marL="457200" indent="-457200">
              <a:buFont typeface="+mj-lt"/>
              <a:buAutoNum type="arabicPeriod"/>
            </a:pPr>
            <a:r>
              <a:rPr lang="de-DE" sz="1800" dirty="0"/>
              <a:t>Kursinhalte</a:t>
            </a:r>
          </a:p>
          <a:p>
            <a:pPr marL="457200" indent="-457200">
              <a:buFont typeface="+mj-lt"/>
              <a:buAutoNum type="arabicPeriod"/>
            </a:pPr>
            <a:r>
              <a:rPr lang="de-DE" sz="1800" dirty="0"/>
              <a:t>Praxisbezug in der SBWL</a:t>
            </a:r>
          </a:p>
          <a:p>
            <a:pPr marL="457200" indent="-457200">
              <a:buFont typeface="+mj-lt"/>
              <a:buAutoNum type="arabicPeriod"/>
            </a:pPr>
            <a:r>
              <a:rPr lang="de-DE" sz="1800" dirty="0"/>
              <a:t>Wichtige Termine zum Aufnahmeprozess</a:t>
            </a:r>
          </a:p>
          <a:p>
            <a:pPr marL="457200" indent="-457200">
              <a:buFont typeface="+mj-lt"/>
              <a:buAutoNum type="arabicPeriod"/>
            </a:pPr>
            <a:r>
              <a:rPr lang="de-DE" sz="1800" dirty="0"/>
              <a:t>Wo finden Sie Informationen zur SBWL?</a:t>
            </a:r>
          </a:p>
          <a:p>
            <a:pPr marL="0" indent="0">
              <a:buNone/>
            </a:pPr>
            <a:endParaRPr lang="de-DE" sz="1800" dirty="0"/>
          </a:p>
          <a:p>
            <a:pPr marL="457200" indent="-457200">
              <a:buFont typeface="+mj-lt"/>
              <a:buAutoNum type="arabicPeriod"/>
            </a:pPr>
            <a:endParaRPr lang="de-DE" sz="1800" dirty="0"/>
          </a:p>
        </p:txBody>
      </p:sp>
      <p:sp>
        <p:nvSpPr>
          <p:cNvPr id="8" name="Rechteck 7"/>
          <p:cNvSpPr/>
          <p:nvPr/>
        </p:nvSpPr>
        <p:spPr>
          <a:xfrm>
            <a:off x="392919" y="3017927"/>
            <a:ext cx="8640960" cy="360040"/>
          </a:xfrm>
          <a:prstGeom prst="rect">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922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chor="b"/>
          <a:lstStyle/>
          <a:p>
            <a:pPr marL="0" indent="0" algn="ctr">
              <a:buNone/>
            </a:pPr>
            <a:r>
              <a:rPr lang="de-AT" dirty="0"/>
              <a:t>Sie finden alle Termine sowie die wichtigen Informationen rund um das Aufnahmeverfahren auf unserer Homepage:</a:t>
            </a:r>
          </a:p>
          <a:p>
            <a:pPr marL="0" indent="0" algn="ctr">
              <a:buNone/>
            </a:pPr>
            <a:r>
              <a:rPr lang="de-AT" dirty="0">
                <a:hlinkClick r:id="rId3"/>
              </a:rPr>
              <a:t>https://www.wu.ac.at/accounting/lehre/sbwl-rechnungslegung-und-steuerlehre/</a:t>
            </a:r>
            <a:r>
              <a:rPr lang="de-AT" dirty="0"/>
              <a:t> </a:t>
            </a:r>
          </a:p>
        </p:txBody>
      </p:sp>
      <p:sp>
        <p:nvSpPr>
          <p:cNvPr id="7" name="Titel 6"/>
          <p:cNvSpPr>
            <a:spLocks noGrp="1"/>
          </p:cNvSpPr>
          <p:nvPr>
            <p:ph type="title"/>
          </p:nvPr>
        </p:nvSpPr>
        <p:spPr/>
        <p:txBody>
          <a:bodyPr/>
          <a:lstStyle/>
          <a:p>
            <a:r>
              <a:rPr lang="de-DE" dirty="0"/>
              <a:t>Wichtige Termine im aktuellen Semester</a:t>
            </a:r>
          </a:p>
        </p:txBody>
      </p:sp>
      <p:graphicFrame>
        <p:nvGraphicFramePr>
          <p:cNvPr id="9" name="Inhaltsplatzhalter 3"/>
          <p:cNvGraphicFramePr>
            <a:graphicFrameLocks/>
          </p:cNvGraphicFramePr>
          <p:nvPr>
            <p:extLst>
              <p:ext uri="{D42A27DB-BD31-4B8C-83A1-F6EECF244321}">
                <p14:modId xmlns:p14="http://schemas.microsoft.com/office/powerpoint/2010/main" val="2425713393"/>
              </p:ext>
            </p:extLst>
          </p:nvPr>
        </p:nvGraphicFramePr>
        <p:xfrm>
          <a:off x="647874" y="1344613"/>
          <a:ext cx="7848252" cy="2400000"/>
        </p:xfrm>
        <a:graphic>
          <a:graphicData uri="http://schemas.openxmlformats.org/drawingml/2006/table">
            <a:tbl>
              <a:tblPr firstRow="1" bandRow="1">
                <a:tableStyleId>{5C22544A-7EE6-4342-B048-85BDC9FD1C3A}</a:tableStyleId>
              </a:tblPr>
              <a:tblGrid>
                <a:gridCol w="3458852">
                  <a:extLst>
                    <a:ext uri="{9D8B030D-6E8A-4147-A177-3AD203B41FA5}">
                      <a16:colId xmlns:a16="http://schemas.microsoft.com/office/drawing/2014/main" val="20000"/>
                    </a:ext>
                  </a:extLst>
                </a:gridCol>
                <a:gridCol w="4389400">
                  <a:extLst>
                    <a:ext uri="{9D8B030D-6E8A-4147-A177-3AD203B41FA5}">
                      <a16:colId xmlns:a16="http://schemas.microsoft.com/office/drawing/2014/main" val="20001"/>
                    </a:ext>
                  </a:extLst>
                </a:gridCol>
              </a:tblGrid>
              <a:tr h="600000">
                <a:tc gridSpan="2">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de-DE" sz="1800" kern="1200" dirty="0"/>
                        <a:t>Termine</a:t>
                      </a:r>
                      <a:r>
                        <a:rPr lang="de-DE" sz="1800" kern="1200" baseline="0" dirty="0"/>
                        <a:t> für das </a:t>
                      </a:r>
                      <a:r>
                        <a:rPr lang="de-AT" sz="1800" b="1" kern="1200" dirty="0">
                          <a:solidFill>
                            <a:schemeClr val="lt1"/>
                          </a:solidFill>
                          <a:effectLst/>
                          <a:latin typeface="+mn-lt"/>
                          <a:ea typeface="+mn-ea"/>
                          <a:cs typeface="+mn-cs"/>
                        </a:rPr>
                        <a:t>Aufnahmeverfahren</a:t>
                      </a:r>
                    </a:p>
                  </a:txBody>
                  <a:tcPr anchor="ctr"/>
                </a:tc>
                <a:tc hMerge="1">
                  <a:txBody>
                    <a:bodyPr/>
                    <a:lstStyle/>
                    <a:p>
                      <a:pPr marL="0" marR="0" indent="0" algn="l" defTabSz="914306" rtl="0" eaLnBrk="1" fontAlgn="auto" latinLnBrk="0" hangingPunct="1">
                        <a:lnSpc>
                          <a:spcPct val="100000"/>
                        </a:lnSpc>
                        <a:spcBef>
                          <a:spcPts val="0"/>
                        </a:spcBef>
                        <a:spcAft>
                          <a:spcPts val="0"/>
                        </a:spcAft>
                        <a:buClrTx/>
                        <a:buSzTx/>
                        <a:buFontTx/>
                        <a:buNone/>
                        <a:tabLst/>
                        <a:defRPr/>
                      </a:pPr>
                      <a:endParaRPr lang="de-DE" sz="1600" b="0" kern="1200" dirty="0">
                        <a:solidFill>
                          <a:schemeClr val="dk1"/>
                        </a:solidFill>
                        <a:latin typeface="+mn-lt"/>
                        <a:ea typeface="+mn-ea"/>
                        <a:cs typeface="+mn-cs"/>
                      </a:endParaRPr>
                    </a:p>
                  </a:txBody>
                  <a:tcPr anchor="ctr"/>
                </a:tc>
                <a:extLst>
                  <a:ext uri="{0D108BD9-81ED-4DB2-BD59-A6C34878D82A}">
                    <a16:rowId xmlns:a16="http://schemas.microsoft.com/office/drawing/2014/main" val="10000"/>
                  </a:ext>
                </a:extLst>
              </a:tr>
              <a:tr h="600000">
                <a:tc>
                  <a:txBody>
                    <a:bodyPr/>
                    <a:lstStyle/>
                    <a:p>
                      <a:pPr algn="r"/>
                      <a:r>
                        <a:rPr lang="de-DE" sz="1600" kern="1200" dirty="0"/>
                        <a:t>Anmeldezeitraum für die SBWL</a:t>
                      </a:r>
                      <a:endParaRPr lang="de-DE" sz="1600" b="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de-DE" sz="1600" kern="1200" dirty="0"/>
                        <a:t>Ende Jänner 2024</a:t>
                      </a:r>
                      <a:endParaRPr lang="de-DE" sz="1600" b="0" kern="1200" dirty="0">
                        <a:solidFill>
                          <a:schemeClr val="tx1"/>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14161386"/>
                  </a:ext>
                </a:extLst>
              </a:tr>
              <a:tr h="600000">
                <a:tc>
                  <a:txBody>
                    <a:bodyPr/>
                    <a:lstStyle/>
                    <a:p>
                      <a:pPr marL="0" marR="0" indent="0" algn="r" defTabSz="914306" rtl="0" eaLnBrk="1" fontAlgn="auto" latinLnBrk="0" hangingPunct="1">
                        <a:lnSpc>
                          <a:spcPct val="100000"/>
                        </a:lnSpc>
                        <a:spcBef>
                          <a:spcPts val="0"/>
                        </a:spcBef>
                        <a:spcAft>
                          <a:spcPts val="0"/>
                        </a:spcAft>
                        <a:buClrTx/>
                        <a:buSzTx/>
                        <a:buFontTx/>
                        <a:buNone/>
                        <a:tabLst/>
                        <a:defRPr/>
                      </a:pPr>
                      <a:r>
                        <a:rPr lang="de-DE" sz="1600" dirty="0"/>
                        <a:t>Einstiegstest</a:t>
                      </a:r>
                      <a:endParaRPr lang="de-DE" sz="1200" dirty="0"/>
                    </a:p>
                  </a:txBody>
                  <a:tcPr anchor="ctr">
                    <a:solidFill>
                      <a:schemeClr val="accent6">
                        <a:lumMod val="20000"/>
                        <a:lumOff val="80000"/>
                      </a:schemeClr>
                    </a:solidFill>
                  </a:tcPr>
                </a:tc>
                <a:tc>
                  <a:txBody>
                    <a:bodyPr/>
                    <a:lstStyle/>
                    <a:p>
                      <a:pPr algn="l"/>
                      <a:r>
                        <a:rPr lang="de-AT" sz="1600" dirty="0"/>
                        <a:t>12. Februar 2024</a:t>
                      </a:r>
                      <a:endParaRPr lang="de-DE" sz="1600" dirty="0"/>
                    </a:p>
                  </a:txBody>
                  <a:tcPr anchor="ctr">
                    <a:solidFill>
                      <a:schemeClr val="accent6">
                        <a:lumMod val="20000"/>
                        <a:lumOff val="80000"/>
                      </a:schemeClr>
                    </a:solidFill>
                  </a:tcPr>
                </a:tc>
                <a:extLst>
                  <a:ext uri="{0D108BD9-81ED-4DB2-BD59-A6C34878D82A}">
                    <a16:rowId xmlns:a16="http://schemas.microsoft.com/office/drawing/2014/main" val="10001"/>
                  </a:ext>
                </a:extLst>
              </a:tr>
              <a:tr h="600000">
                <a:tc>
                  <a:txBody>
                    <a:bodyPr/>
                    <a:lstStyle/>
                    <a:p>
                      <a:pPr algn="r"/>
                      <a:r>
                        <a:rPr lang="de-DE" sz="1600" dirty="0"/>
                        <a:t>Kick-Off</a:t>
                      </a:r>
                    </a:p>
                  </a:txBody>
                  <a:tcPr anchor="ctr">
                    <a:solidFill>
                      <a:schemeClr val="accent6">
                        <a:lumMod val="40000"/>
                        <a:lumOff val="60000"/>
                      </a:schemeClr>
                    </a:solidFill>
                  </a:tcPr>
                </a:tc>
                <a:tc>
                  <a:txBody>
                    <a:bodyPr/>
                    <a:lstStyle/>
                    <a:p>
                      <a:r>
                        <a:rPr lang="de-AT" sz="1600" kern="1200" dirty="0">
                          <a:solidFill>
                            <a:schemeClr val="tx1"/>
                          </a:solidFill>
                          <a:effectLst/>
                        </a:rPr>
                        <a:t>März 2024</a:t>
                      </a:r>
                      <a:endParaRPr lang="de-AT" sz="1600" kern="1200" dirty="0">
                        <a:solidFill>
                          <a:schemeClr val="tx1"/>
                        </a:solidFill>
                        <a:effectLst/>
                        <a:latin typeface="+mn-lt"/>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8289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1626562"/>
            <a:ext cx="8640960" cy="360040"/>
          </a:xfrm>
          <a:prstGeom prst="rect">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Übersicht</a:t>
            </a:r>
          </a:p>
        </p:txBody>
      </p:sp>
      <p:sp>
        <p:nvSpPr>
          <p:cNvPr id="3" name="Inhaltsplatzhalter 2"/>
          <p:cNvSpPr>
            <a:spLocks noGrp="1"/>
          </p:cNvSpPr>
          <p:nvPr>
            <p:ph idx="1"/>
          </p:nvPr>
        </p:nvSpPr>
        <p:spPr>
          <a:xfrm>
            <a:off x="462019" y="1620838"/>
            <a:ext cx="7759644" cy="3853905"/>
          </a:xfrm>
        </p:spPr>
        <p:txBody>
          <a:bodyPr>
            <a:normAutofit/>
          </a:bodyPr>
          <a:lstStyle/>
          <a:p>
            <a:pPr marL="457200" indent="-457200">
              <a:buFont typeface="+mj-lt"/>
              <a:buAutoNum type="arabicPeriod"/>
            </a:pPr>
            <a:r>
              <a:rPr lang="de-DE" sz="1800" dirty="0"/>
              <a:t>Qualifikationsprofil unserer Studierenden</a:t>
            </a:r>
          </a:p>
          <a:p>
            <a:pPr marL="457200" indent="-457200">
              <a:buFont typeface="+mj-lt"/>
              <a:buAutoNum type="arabicPeriod"/>
            </a:pPr>
            <a:r>
              <a:rPr lang="de-DE" sz="1800" dirty="0"/>
              <a:t>Aufbau der SBWL</a:t>
            </a:r>
          </a:p>
          <a:p>
            <a:pPr marL="457200" indent="-457200">
              <a:buFont typeface="+mj-lt"/>
              <a:buAutoNum type="arabicPeriod"/>
            </a:pPr>
            <a:r>
              <a:rPr lang="de-DE" sz="1800" dirty="0"/>
              <a:t>Kursinhalte</a:t>
            </a:r>
          </a:p>
          <a:p>
            <a:pPr marL="457200" indent="-457200">
              <a:buFont typeface="+mj-lt"/>
              <a:buAutoNum type="arabicPeriod"/>
            </a:pPr>
            <a:r>
              <a:rPr lang="de-DE" sz="1800" dirty="0"/>
              <a:t>Praxisbezug in der SBWL</a:t>
            </a:r>
          </a:p>
          <a:p>
            <a:pPr marL="457200" indent="-457200">
              <a:buFont typeface="+mj-lt"/>
              <a:buAutoNum type="arabicPeriod"/>
            </a:pPr>
            <a:r>
              <a:rPr lang="de-DE" sz="1800" dirty="0"/>
              <a:t>Wichtige Termine zum Aufnahmeprozess</a:t>
            </a:r>
          </a:p>
          <a:p>
            <a:pPr marL="457200" indent="-457200">
              <a:buFont typeface="+mj-lt"/>
              <a:buAutoNum type="arabicPeriod"/>
            </a:pPr>
            <a:r>
              <a:rPr lang="de-DE" sz="1800" dirty="0"/>
              <a:t>Wo finden Sie Informationen zur SBWL?</a:t>
            </a:r>
          </a:p>
          <a:p>
            <a:pPr marL="0" indent="0">
              <a:buNone/>
            </a:pPr>
            <a:endParaRPr lang="de-DE" sz="1800" dirty="0"/>
          </a:p>
          <a:p>
            <a:pPr marL="457200" indent="-457200">
              <a:buFont typeface="+mj-lt"/>
              <a:buAutoNum type="arabicPeriod"/>
            </a:pPr>
            <a:endParaRPr lang="de-DE" sz="1800" dirty="0"/>
          </a:p>
        </p:txBody>
      </p:sp>
    </p:spTree>
    <p:extLst>
      <p:ext uri="{BB962C8B-B14F-4D97-AF65-F5344CB8AC3E}">
        <p14:creationId xmlns:p14="http://schemas.microsoft.com/office/powerpoint/2010/main" val="167591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a:t>
            </a:r>
          </a:p>
        </p:txBody>
      </p:sp>
      <p:sp>
        <p:nvSpPr>
          <p:cNvPr id="6" name="Inhaltsplatzhalter 2"/>
          <p:cNvSpPr>
            <a:spLocks noGrp="1"/>
          </p:cNvSpPr>
          <p:nvPr>
            <p:ph idx="1"/>
          </p:nvPr>
        </p:nvSpPr>
        <p:spPr>
          <a:xfrm>
            <a:off x="462019" y="1620838"/>
            <a:ext cx="7759644" cy="3853905"/>
          </a:xfrm>
        </p:spPr>
        <p:txBody>
          <a:bodyPr>
            <a:normAutofit/>
          </a:bodyPr>
          <a:lstStyle/>
          <a:p>
            <a:pPr marL="457200" indent="-457200">
              <a:buFont typeface="+mj-lt"/>
              <a:buAutoNum type="arabicPeriod"/>
            </a:pPr>
            <a:r>
              <a:rPr lang="de-DE" sz="1800" dirty="0"/>
              <a:t>Qualifikationsprofil unserer Studierenden</a:t>
            </a:r>
          </a:p>
          <a:p>
            <a:pPr marL="457200" indent="-457200">
              <a:buFont typeface="+mj-lt"/>
              <a:buAutoNum type="arabicPeriod"/>
            </a:pPr>
            <a:r>
              <a:rPr lang="de-DE" sz="1800" dirty="0"/>
              <a:t>Aufbau der SBWL</a:t>
            </a:r>
          </a:p>
          <a:p>
            <a:pPr marL="457200" indent="-457200">
              <a:buFont typeface="+mj-lt"/>
              <a:buAutoNum type="arabicPeriod"/>
            </a:pPr>
            <a:r>
              <a:rPr lang="de-DE" sz="1800" dirty="0"/>
              <a:t>Kursinhalte</a:t>
            </a:r>
          </a:p>
          <a:p>
            <a:pPr marL="457200" indent="-457200">
              <a:buFont typeface="+mj-lt"/>
              <a:buAutoNum type="arabicPeriod"/>
            </a:pPr>
            <a:r>
              <a:rPr lang="de-DE" sz="1800" dirty="0"/>
              <a:t>Praxisbezug in der SBWL</a:t>
            </a:r>
          </a:p>
          <a:p>
            <a:pPr marL="457200" indent="-457200">
              <a:buFont typeface="+mj-lt"/>
              <a:buAutoNum type="arabicPeriod"/>
            </a:pPr>
            <a:r>
              <a:rPr lang="de-DE" sz="1800" dirty="0"/>
              <a:t>Wichtige Termine zum Aufnahmeprozess</a:t>
            </a:r>
          </a:p>
          <a:p>
            <a:pPr marL="457200" indent="-457200">
              <a:buFont typeface="+mj-lt"/>
              <a:buAutoNum type="arabicPeriod"/>
            </a:pPr>
            <a:r>
              <a:rPr lang="de-DE" sz="1800" dirty="0"/>
              <a:t>Wo finden Sie Informationen zur SBWL?</a:t>
            </a:r>
          </a:p>
          <a:p>
            <a:pPr marL="0" indent="0">
              <a:buNone/>
            </a:pPr>
            <a:endParaRPr lang="de-DE" sz="1800" dirty="0"/>
          </a:p>
          <a:p>
            <a:pPr marL="457200" indent="-457200">
              <a:buFont typeface="+mj-lt"/>
              <a:buAutoNum type="arabicPeriod"/>
            </a:pPr>
            <a:endParaRPr lang="de-DE" sz="1800" dirty="0"/>
          </a:p>
        </p:txBody>
      </p:sp>
      <p:sp>
        <p:nvSpPr>
          <p:cNvPr id="7" name="Rechteck 6"/>
          <p:cNvSpPr/>
          <p:nvPr/>
        </p:nvSpPr>
        <p:spPr>
          <a:xfrm>
            <a:off x="323528" y="3379162"/>
            <a:ext cx="8640960" cy="360040"/>
          </a:xfrm>
          <a:prstGeom prst="rect">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312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Informationen zur SBWL</a:t>
            </a:r>
          </a:p>
        </p:txBody>
      </p:sp>
      <p:sp>
        <p:nvSpPr>
          <p:cNvPr id="3" name="Inhaltsplatzhalter 2"/>
          <p:cNvSpPr>
            <a:spLocks noGrp="1"/>
          </p:cNvSpPr>
          <p:nvPr>
            <p:ph idx="1"/>
          </p:nvPr>
        </p:nvSpPr>
        <p:spPr>
          <a:xfrm>
            <a:off x="467544" y="1506563"/>
            <a:ext cx="4608512" cy="3656657"/>
          </a:xfrm>
        </p:spPr>
        <p:txBody>
          <a:bodyPr>
            <a:normAutofit fontScale="92500" lnSpcReduction="20000"/>
          </a:bodyPr>
          <a:lstStyle/>
          <a:p>
            <a:r>
              <a:rPr lang="de-DE" sz="1600" b="1" dirty="0"/>
              <a:t>SBWL-Homepage</a:t>
            </a:r>
            <a:endParaRPr lang="de-DE" sz="1600" dirty="0"/>
          </a:p>
          <a:p>
            <a:pPr marL="268288" indent="0">
              <a:buNone/>
            </a:pPr>
            <a:r>
              <a:rPr lang="de-DE" sz="1400" dirty="0">
                <a:hlinkClick r:id="rId3"/>
              </a:rPr>
              <a:t>https://www.wu.ac.at/accounting/lehre/sbwl-rechnungslegung-und-steuerlehre/</a:t>
            </a:r>
            <a:r>
              <a:rPr lang="de-DE" sz="1400" dirty="0"/>
              <a:t> </a:t>
            </a:r>
          </a:p>
          <a:p>
            <a:endParaRPr lang="de-DE" sz="1600" b="1" dirty="0">
              <a:sym typeface="Wingdings" panose="05000000000000000000" pitchFamily="2" charset="2"/>
            </a:endParaRPr>
          </a:p>
          <a:p>
            <a:r>
              <a:rPr lang="de-DE" sz="1600" b="1" dirty="0"/>
              <a:t>Flyer </a:t>
            </a:r>
            <a:br>
              <a:rPr lang="de-DE" sz="1600" b="1" dirty="0"/>
            </a:br>
            <a:r>
              <a:rPr lang="de-DE" sz="1400" dirty="0">
                <a:sym typeface="Wingdings" panose="05000000000000000000" pitchFamily="2" charset="2"/>
              </a:rPr>
              <a:t>(auch über Homepage abrufbar)</a:t>
            </a:r>
            <a:endParaRPr lang="de-DE" sz="1400" b="1" dirty="0"/>
          </a:p>
          <a:p>
            <a:endParaRPr lang="de-DE" sz="1600" b="1" dirty="0">
              <a:sym typeface="Wingdings" panose="05000000000000000000" pitchFamily="2" charset="2"/>
            </a:endParaRPr>
          </a:p>
          <a:p>
            <a:r>
              <a:rPr lang="de-DE" sz="1600" b="1" dirty="0">
                <a:sym typeface="Wingdings" panose="05000000000000000000" pitchFamily="2" charset="2"/>
              </a:rPr>
              <a:t>Broschüre </a:t>
            </a:r>
          </a:p>
          <a:p>
            <a:pPr marL="0" indent="0">
              <a:buNone/>
            </a:pPr>
            <a:r>
              <a:rPr lang="de-DE" sz="1400" dirty="0">
                <a:sym typeface="Wingdings" panose="05000000000000000000" pitchFamily="2" charset="2"/>
              </a:rPr>
              <a:t>    (Erhalt beim Kick Off Event </a:t>
            </a:r>
            <a:r>
              <a:rPr lang="de-DE" sz="1400" dirty="0" err="1">
                <a:sym typeface="Wingdings" panose="05000000000000000000" pitchFamily="2" charset="2"/>
              </a:rPr>
              <a:t>bzw</a:t>
            </a:r>
            <a:r>
              <a:rPr lang="de-DE" sz="1400" dirty="0">
                <a:sym typeface="Wingdings" panose="05000000000000000000" pitchFamily="2" charset="2"/>
              </a:rPr>
              <a:t> </a:t>
            </a:r>
            <a:br>
              <a:rPr lang="de-DE" sz="1400" dirty="0">
                <a:sym typeface="Wingdings" panose="05000000000000000000" pitchFamily="2" charset="2"/>
              </a:rPr>
            </a:br>
            <a:r>
              <a:rPr lang="de-DE" sz="1400" dirty="0">
                <a:sym typeface="Wingdings" panose="05000000000000000000" pitchFamily="2" charset="2"/>
              </a:rPr>
              <a:t>     auch über Homepage abrufbar)</a:t>
            </a:r>
          </a:p>
          <a:p>
            <a:pPr marL="0" indent="0">
              <a:buNone/>
            </a:pPr>
            <a:endParaRPr lang="de-DE" sz="1400" b="1" dirty="0">
              <a:sym typeface="Wingdings" panose="05000000000000000000" pitchFamily="2" charset="2"/>
            </a:endParaRPr>
          </a:p>
          <a:p>
            <a:r>
              <a:rPr lang="de-DE" sz="1600" b="1" dirty="0">
                <a:sym typeface="Wingdings" panose="05000000000000000000" pitchFamily="2" charset="2"/>
              </a:rPr>
              <a:t>SBWL-Newsletter</a:t>
            </a:r>
          </a:p>
          <a:p>
            <a:pPr marL="255562" lvl="1" indent="0">
              <a:buNone/>
            </a:pPr>
            <a:r>
              <a:rPr lang="de-DE" sz="1400" dirty="0">
                <a:sym typeface="Wingdings" panose="05000000000000000000" pitchFamily="2" charset="2"/>
              </a:rPr>
              <a:t>(auch über Homepage abrufbar)</a:t>
            </a:r>
            <a:r>
              <a:rPr lang="de-DE" sz="1400" b="1" dirty="0">
                <a:sym typeface="Wingdings" panose="05000000000000000000" pitchFamily="2" charset="2"/>
              </a:rPr>
              <a:t>		</a:t>
            </a:r>
          </a:p>
          <a:p>
            <a:pPr marL="0" indent="0">
              <a:buNone/>
            </a:pPr>
            <a:endParaRPr lang="de-DE" sz="1600" dirty="0"/>
          </a:p>
          <a:p>
            <a:r>
              <a:rPr lang="de-DE" sz="1600" b="1" dirty="0"/>
              <a:t>E-Mail</a:t>
            </a:r>
            <a:r>
              <a:rPr lang="de-DE" sz="1600" dirty="0"/>
              <a:t> an </a:t>
            </a:r>
            <a:r>
              <a:rPr lang="de-DE" sz="1600" u="sng" dirty="0">
                <a:solidFill>
                  <a:schemeClr val="accent4"/>
                </a:solidFill>
              </a:rPr>
              <a:t>ReSt@wu.ac.at</a:t>
            </a:r>
          </a:p>
          <a:p>
            <a:pPr marL="0" indent="0">
              <a:buNone/>
            </a:pPr>
            <a:endParaRPr lang="de-DE" dirty="0"/>
          </a:p>
        </p:txBody>
      </p:sp>
      <p:pic>
        <p:nvPicPr>
          <p:cNvPr id="5" name="Grafik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49650" y="1403046"/>
            <a:ext cx="3305516" cy="2211422"/>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61322" y="1922347"/>
            <a:ext cx="1776656" cy="2515512"/>
          </a:xfrm>
          <a:prstGeom prst="rect">
            <a:avLst/>
          </a:prstGeom>
        </p:spPr>
      </p:pic>
      <p:pic>
        <p:nvPicPr>
          <p:cNvPr id="6" name="Grafik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70565" y="3420017"/>
            <a:ext cx="1728686" cy="2175712"/>
          </a:xfrm>
          <a:prstGeom prst="rect">
            <a:avLst/>
          </a:prstGeom>
          <a:ln w="6350">
            <a:solidFill>
              <a:srgbClr val="FABE64"/>
            </a:solidFill>
          </a:ln>
        </p:spPr>
      </p:pic>
    </p:spTree>
    <p:extLst>
      <p:ext uri="{BB962C8B-B14F-4D97-AF65-F5344CB8AC3E}">
        <p14:creationId xmlns:p14="http://schemas.microsoft.com/office/powerpoint/2010/main" val="2659589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3500"/>
                            </p:stCondLst>
                            <p:childTnLst>
                              <p:par>
                                <p:cTn id="13" presetID="10" presetClass="entr" presetSubtype="0"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3422" y="654424"/>
            <a:ext cx="2563025" cy="19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ctrTitle"/>
          </p:nvPr>
        </p:nvSpPr>
        <p:spPr/>
        <p:txBody>
          <a:bodyPr/>
          <a:lstStyle/>
          <a:p>
            <a:r>
              <a:rPr lang="de-AT" dirty="0"/>
              <a:t>SBWL Rechnungslegung und Steuerlehre</a:t>
            </a:r>
          </a:p>
        </p:txBody>
      </p:sp>
      <p:sp>
        <p:nvSpPr>
          <p:cNvPr id="3" name="Untertitel 2"/>
          <p:cNvSpPr>
            <a:spLocks noGrp="1"/>
          </p:cNvSpPr>
          <p:nvPr>
            <p:ph type="subTitle" idx="1"/>
          </p:nvPr>
        </p:nvSpPr>
        <p:spPr/>
        <p:txBody>
          <a:bodyPr/>
          <a:lstStyle/>
          <a:p>
            <a:r>
              <a:rPr lang="de-AT" dirty="0"/>
              <a:t>Q&amp;A zur </a:t>
            </a:r>
            <a:br>
              <a:rPr lang="de-AT" dirty="0"/>
            </a:br>
            <a:endParaRPr lang="de-AT"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679" y="898444"/>
            <a:ext cx="1428921" cy="1428921"/>
          </a:xfrm>
          <a:prstGeom prst="rect">
            <a:avLst/>
          </a:prstGeom>
        </p:spPr>
      </p:pic>
    </p:spTree>
    <p:extLst>
      <p:ext uri="{BB962C8B-B14F-4D97-AF65-F5344CB8AC3E}">
        <p14:creationId xmlns:p14="http://schemas.microsoft.com/office/powerpoint/2010/main" val="16832978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Berufsbilder</a:t>
            </a:r>
          </a:p>
        </p:txBody>
      </p:sp>
      <p:sp>
        <p:nvSpPr>
          <p:cNvPr id="6" name="Abgerundetes Rechteck 5"/>
          <p:cNvSpPr/>
          <p:nvPr/>
        </p:nvSpPr>
        <p:spPr>
          <a:xfrm>
            <a:off x="888584" y="1648244"/>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Wirtschaftsprüfung</a:t>
            </a:r>
          </a:p>
        </p:txBody>
      </p:sp>
      <p:sp>
        <p:nvSpPr>
          <p:cNvPr id="7" name="Abgerundetes Rechteck 6"/>
          <p:cNvSpPr/>
          <p:nvPr/>
        </p:nvSpPr>
        <p:spPr>
          <a:xfrm>
            <a:off x="323527" y="3012396"/>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Steuerberatung</a:t>
            </a:r>
          </a:p>
        </p:txBody>
      </p:sp>
      <p:sp>
        <p:nvSpPr>
          <p:cNvPr id="8" name="Abgerundetes Rechteck 7"/>
          <p:cNvSpPr/>
          <p:nvPr/>
        </p:nvSpPr>
        <p:spPr>
          <a:xfrm>
            <a:off x="6369440" y="1648244"/>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Revision</a:t>
            </a:r>
          </a:p>
        </p:txBody>
      </p:sp>
      <p:sp>
        <p:nvSpPr>
          <p:cNvPr id="9" name="Abgerundetes Rechteck 8"/>
          <p:cNvSpPr/>
          <p:nvPr/>
        </p:nvSpPr>
        <p:spPr>
          <a:xfrm>
            <a:off x="3613744" y="1477990"/>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Rechnungswesen</a:t>
            </a:r>
          </a:p>
        </p:txBody>
      </p:sp>
      <p:sp>
        <p:nvSpPr>
          <p:cNvPr id="10" name="Abgerundetes Rechteck 9"/>
          <p:cNvSpPr/>
          <p:nvPr/>
        </p:nvSpPr>
        <p:spPr>
          <a:xfrm>
            <a:off x="888584" y="4320427"/>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Steuerabteilung</a:t>
            </a:r>
          </a:p>
        </p:txBody>
      </p:sp>
      <p:sp>
        <p:nvSpPr>
          <p:cNvPr id="11" name="Abgerundetes Rechteck 10"/>
          <p:cNvSpPr/>
          <p:nvPr/>
        </p:nvSpPr>
        <p:spPr>
          <a:xfrm>
            <a:off x="6903961" y="3012396"/>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Unternehmens-beratung</a:t>
            </a:r>
          </a:p>
        </p:txBody>
      </p:sp>
      <p:sp>
        <p:nvSpPr>
          <p:cNvPr id="12" name="Abgerundetes Rechteck 11"/>
          <p:cNvSpPr/>
          <p:nvPr/>
        </p:nvSpPr>
        <p:spPr>
          <a:xfrm>
            <a:off x="3613744" y="4533824"/>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Finanzverwaltung</a:t>
            </a:r>
          </a:p>
        </p:txBody>
      </p:sp>
      <p:sp>
        <p:nvSpPr>
          <p:cNvPr id="13" name="Textfeld 12"/>
          <p:cNvSpPr txBox="1"/>
          <p:nvPr/>
        </p:nvSpPr>
        <p:spPr>
          <a:xfrm>
            <a:off x="2992017" y="2742396"/>
            <a:ext cx="3187454" cy="1044000"/>
          </a:xfrm>
          <a:prstGeom prst="flowChartAlternateProcess">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de-DE" sz="2800" dirty="0">
                <a:solidFill>
                  <a:schemeClr val="accent1"/>
                </a:solidFill>
              </a:rPr>
              <a:t>SBWL ReSt</a:t>
            </a:r>
          </a:p>
        </p:txBody>
      </p:sp>
      <p:sp>
        <p:nvSpPr>
          <p:cNvPr id="14" name="Abgerundetes Rechteck 13"/>
          <p:cNvSpPr/>
          <p:nvPr/>
        </p:nvSpPr>
        <p:spPr>
          <a:xfrm>
            <a:off x="6369440" y="4320427"/>
            <a:ext cx="1944000" cy="504000"/>
          </a:xfrm>
          <a:prstGeom prst="roundRect">
            <a:avLst/>
          </a:prstGeom>
          <a:solidFill>
            <a:schemeClr val="accent1"/>
          </a:solidFill>
          <a:ln>
            <a:solidFill>
              <a:srgbClr val="006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1400" dirty="0"/>
              <a:t>Controlling</a:t>
            </a:r>
          </a:p>
        </p:txBody>
      </p:sp>
      <p:sp>
        <p:nvSpPr>
          <p:cNvPr id="3" name="Pfeil nach rechts 2"/>
          <p:cNvSpPr/>
          <p:nvPr/>
        </p:nvSpPr>
        <p:spPr>
          <a:xfrm rot="19439980">
            <a:off x="6304924" y="2466559"/>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16" name="Pfeil nach rechts 15"/>
          <p:cNvSpPr/>
          <p:nvPr/>
        </p:nvSpPr>
        <p:spPr>
          <a:xfrm rot="8813004">
            <a:off x="2482443" y="3875506"/>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17" name="Pfeil nach rechts 16"/>
          <p:cNvSpPr/>
          <p:nvPr/>
        </p:nvSpPr>
        <p:spPr>
          <a:xfrm rot="5400000">
            <a:off x="4406132" y="4058807"/>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18" name="Pfeil nach rechts 17"/>
          <p:cNvSpPr/>
          <p:nvPr/>
        </p:nvSpPr>
        <p:spPr>
          <a:xfrm rot="16200000">
            <a:off x="4406132" y="2296256"/>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19" name="Pfeil nach rechts 18"/>
          <p:cNvSpPr/>
          <p:nvPr/>
        </p:nvSpPr>
        <p:spPr>
          <a:xfrm rot="2395692">
            <a:off x="6304924" y="3864155"/>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20" name="Pfeil nach rechts 19"/>
          <p:cNvSpPr/>
          <p:nvPr/>
        </p:nvSpPr>
        <p:spPr>
          <a:xfrm rot="13105415">
            <a:off x="2482443" y="2470511"/>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21" name="Pfeil nach rechts 20"/>
          <p:cNvSpPr/>
          <p:nvPr/>
        </p:nvSpPr>
        <p:spPr>
          <a:xfrm>
            <a:off x="6304924" y="3182389"/>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
        <p:nvSpPr>
          <p:cNvPr id="22" name="Pfeil nach rechts 21"/>
          <p:cNvSpPr/>
          <p:nvPr/>
        </p:nvSpPr>
        <p:spPr>
          <a:xfrm rot="10800000">
            <a:off x="2482443" y="3182388"/>
            <a:ext cx="359225" cy="164015"/>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lumMod val="85000"/>
                  </a:schemeClr>
                </a:solidFill>
              </a:ln>
              <a:solidFill>
                <a:schemeClr val="bg1">
                  <a:lumMod val="85000"/>
                </a:schemeClr>
              </a:solidFill>
            </a:endParaRPr>
          </a:p>
        </p:txBody>
      </p:sp>
    </p:spTree>
    <p:extLst>
      <p:ext uri="{BB962C8B-B14F-4D97-AF65-F5344CB8AC3E}">
        <p14:creationId xmlns:p14="http://schemas.microsoft.com/office/powerpoint/2010/main" val="344594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a:t>
            </a:r>
          </a:p>
        </p:txBody>
      </p:sp>
      <p:sp>
        <p:nvSpPr>
          <p:cNvPr id="6" name="Inhaltsplatzhalter 2"/>
          <p:cNvSpPr>
            <a:spLocks noGrp="1"/>
          </p:cNvSpPr>
          <p:nvPr>
            <p:ph idx="1"/>
          </p:nvPr>
        </p:nvSpPr>
        <p:spPr>
          <a:xfrm>
            <a:off x="462019" y="1620838"/>
            <a:ext cx="7759644" cy="3853905"/>
          </a:xfrm>
        </p:spPr>
        <p:txBody>
          <a:bodyPr>
            <a:normAutofit/>
          </a:bodyPr>
          <a:lstStyle/>
          <a:p>
            <a:pPr marL="457200" indent="-457200">
              <a:buFont typeface="+mj-lt"/>
              <a:buAutoNum type="arabicPeriod"/>
            </a:pPr>
            <a:r>
              <a:rPr lang="de-DE" sz="1800" dirty="0"/>
              <a:t>Qualifikationsprofil unserer Studierenden</a:t>
            </a:r>
          </a:p>
          <a:p>
            <a:pPr marL="457200" indent="-457200">
              <a:buFont typeface="+mj-lt"/>
              <a:buAutoNum type="arabicPeriod"/>
            </a:pPr>
            <a:r>
              <a:rPr lang="de-DE" sz="1800" dirty="0"/>
              <a:t>Aufbau der SBWL</a:t>
            </a:r>
          </a:p>
          <a:p>
            <a:pPr marL="457200" indent="-457200">
              <a:buFont typeface="+mj-lt"/>
              <a:buAutoNum type="arabicPeriod"/>
            </a:pPr>
            <a:r>
              <a:rPr lang="de-DE" sz="1800" dirty="0"/>
              <a:t>Kursinhalte</a:t>
            </a:r>
          </a:p>
          <a:p>
            <a:pPr marL="457200" indent="-457200">
              <a:buFont typeface="+mj-lt"/>
              <a:buAutoNum type="arabicPeriod"/>
            </a:pPr>
            <a:r>
              <a:rPr lang="de-DE" sz="1800" dirty="0"/>
              <a:t>Praxisbezug in der SBWL</a:t>
            </a:r>
          </a:p>
          <a:p>
            <a:pPr marL="457200" indent="-457200">
              <a:buFont typeface="+mj-lt"/>
              <a:buAutoNum type="arabicPeriod"/>
            </a:pPr>
            <a:r>
              <a:rPr lang="de-DE" sz="1800" dirty="0"/>
              <a:t>Wichtige Termine zum Aufnahmeprozess</a:t>
            </a:r>
          </a:p>
          <a:p>
            <a:pPr marL="457200" indent="-457200">
              <a:buFont typeface="+mj-lt"/>
              <a:buAutoNum type="arabicPeriod"/>
            </a:pPr>
            <a:r>
              <a:rPr lang="de-DE" sz="1800" dirty="0"/>
              <a:t>Wo finden Sie Informationen zur SBWL?</a:t>
            </a:r>
          </a:p>
          <a:p>
            <a:pPr marL="0" indent="0">
              <a:buNone/>
            </a:pPr>
            <a:endParaRPr lang="de-DE" sz="1800" dirty="0"/>
          </a:p>
          <a:p>
            <a:pPr marL="457200" indent="-457200">
              <a:buFont typeface="+mj-lt"/>
              <a:buAutoNum type="arabicPeriod"/>
            </a:pPr>
            <a:endParaRPr lang="de-DE" sz="1800" dirty="0"/>
          </a:p>
        </p:txBody>
      </p:sp>
      <p:sp>
        <p:nvSpPr>
          <p:cNvPr id="7" name="Rechteck 6"/>
          <p:cNvSpPr/>
          <p:nvPr/>
        </p:nvSpPr>
        <p:spPr>
          <a:xfrm>
            <a:off x="323528" y="1988512"/>
            <a:ext cx="8640960" cy="360040"/>
          </a:xfrm>
          <a:prstGeom prst="rect">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26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Aufnahme SBWL ReSt</a:t>
            </a:r>
            <a:endParaRPr lang="de-AT" dirty="0"/>
          </a:p>
        </p:txBody>
      </p:sp>
      <p:sp>
        <p:nvSpPr>
          <p:cNvPr id="12" name="Textfeld 11"/>
          <p:cNvSpPr txBox="1"/>
          <p:nvPr/>
        </p:nvSpPr>
        <p:spPr>
          <a:xfrm>
            <a:off x="962587" y="2842261"/>
            <a:ext cx="2338191" cy="1762825"/>
          </a:xfrm>
          <a:prstGeom prst="rect">
            <a:avLst/>
          </a:prstGeom>
          <a:ln w="12700">
            <a:prstDash val="sysDash"/>
          </a:ln>
        </p:spPr>
        <p:style>
          <a:lnRef idx="2">
            <a:schemeClr val="accent1"/>
          </a:lnRef>
          <a:fillRef idx="1">
            <a:schemeClr val="lt1"/>
          </a:fillRef>
          <a:effectRef idx="0">
            <a:schemeClr val="accent1"/>
          </a:effectRef>
          <a:fontRef idx="minor">
            <a:schemeClr val="dk1"/>
          </a:fontRef>
        </p:style>
        <p:txBody>
          <a:bodyPr wrap="square" rtlCol="0">
            <a:noAutofit/>
          </a:bodyPr>
          <a:lstStyle/>
          <a:p>
            <a:pPr marL="0" lvl="1"/>
            <a:r>
              <a:rPr lang="de-AT" sz="1100" u="sng" dirty="0"/>
              <a:t>Notenschnitt</a:t>
            </a:r>
          </a:p>
          <a:p>
            <a:pPr marL="0" lvl="1"/>
            <a:r>
              <a:rPr lang="de-AT" sz="1100" dirty="0"/>
              <a:t>AMC I &amp; II &lt;= 1,5</a:t>
            </a:r>
          </a:p>
          <a:p>
            <a:pPr marL="268288" lvl="1">
              <a:spcBef>
                <a:spcPts val="600"/>
              </a:spcBef>
            </a:pPr>
            <a:r>
              <a:rPr lang="de-DE" sz="1100" dirty="0"/>
              <a:t>eventuell strengere Formulierung</a:t>
            </a:r>
          </a:p>
          <a:p>
            <a:pPr marL="0" lvl="1"/>
            <a:endParaRPr lang="de-AT" sz="1100" dirty="0"/>
          </a:p>
          <a:p>
            <a:pPr marL="0" lvl="1"/>
            <a:endParaRPr lang="de-AT" sz="1100" dirty="0"/>
          </a:p>
          <a:p>
            <a:pPr marL="0" lvl="1" algn="ctr"/>
            <a:r>
              <a:rPr lang="de-AT" sz="1100" dirty="0">
                <a:sym typeface="Wingdings" panose="05000000000000000000" pitchFamily="2" charset="2"/>
              </a:rPr>
              <a:t>     </a:t>
            </a:r>
            <a:r>
              <a:rPr lang="de-AT" sz="1100" b="1" dirty="0">
                <a:sym typeface="Wingdings" panose="05000000000000000000" pitchFamily="2" charset="2"/>
              </a:rPr>
              <a:t>automatische </a:t>
            </a:r>
          </a:p>
          <a:p>
            <a:pPr marL="0" lvl="1" algn="ctr"/>
            <a:r>
              <a:rPr lang="de-AT" sz="1100" b="1" dirty="0">
                <a:sym typeface="Wingdings" panose="05000000000000000000" pitchFamily="2" charset="2"/>
              </a:rPr>
              <a:t>     Aufnahme</a:t>
            </a:r>
            <a:endParaRPr lang="de-AT" sz="1100" b="1" dirty="0"/>
          </a:p>
        </p:txBody>
      </p:sp>
      <p:sp>
        <p:nvSpPr>
          <p:cNvPr id="14" name="Textfeld 13"/>
          <p:cNvSpPr txBox="1"/>
          <p:nvPr/>
        </p:nvSpPr>
        <p:spPr>
          <a:xfrm>
            <a:off x="3516802" y="2842261"/>
            <a:ext cx="2376264" cy="1762825"/>
          </a:xfrm>
          <a:prstGeom prst="rect">
            <a:avLst/>
          </a:prstGeom>
          <a:ln w="12700">
            <a:prstDash val="sysDash"/>
          </a:ln>
        </p:spPr>
        <p:style>
          <a:lnRef idx="2">
            <a:schemeClr val="accent1"/>
          </a:lnRef>
          <a:fillRef idx="1">
            <a:schemeClr val="lt1"/>
          </a:fillRef>
          <a:effectRef idx="0">
            <a:schemeClr val="accent1"/>
          </a:effectRef>
          <a:fontRef idx="minor">
            <a:schemeClr val="dk1"/>
          </a:fontRef>
        </p:style>
        <p:txBody>
          <a:bodyPr wrap="square" rtlCol="0">
            <a:noAutofit/>
          </a:bodyPr>
          <a:lstStyle/>
          <a:p>
            <a:pPr marL="0" lvl="1"/>
            <a:r>
              <a:rPr lang="de-AT" sz="1100" u="sng" dirty="0"/>
              <a:t>Stoff:</a:t>
            </a:r>
          </a:p>
          <a:p>
            <a:pPr marL="92075" lvl="1" indent="-92075">
              <a:buFont typeface="Wingdings" panose="05000000000000000000" pitchFamily="2" charset="2"/>
              <a:buChar char="§"/>
            </a:pPr>
            <a:r>
              <a:rPr lang="de-AT" sz="1100" dirty="0"/>
              <a:t>AMC II (extern)</a:t>
            </a:r>
          </a:p>
          <a:p>
            <a:pPr marL="92075" lvl="1" indent="-92075">
              <a:spcBef>
                <a:spcPts val="600"/>
              </a:spcBef>
              <a:buFont typeface="Wingdings" panose="05000000000000000000" pitchFamily="2" charset="2"/>
              <a:buChar char="§"/>
            </a:pPr>
            <a:r>
              <a:rPr lang="de-AT" sz="1100" dirty="0"/>
              <a:t>Einführung in das Steuerrecht (Module 1-5)</a:t>
            </a:r>
          </a:p>
          <a:p>
            <a:pPr marL="0" lvl="1">
              <a:spcBef>
                <a:spcPts val="600"/>
              </a:spcBef>
            </a:pPr>
            <a:endParaRPr lang="de-AT" sz="1100" dirty="0"/>
          </a:p>
        </p:txBody>
      </p:sp>
      <p:sp>
        <p:nvSpPr>
          <p:cNvPr id="16" name="Pfeil nach rechts 15"/>
          <p:cNvSpPr/>
          <p:nvPr/>
        </p:nvSpPr>
        <p:spPr>
          <a:xfrm>
            <a:off x="1070544" y="3382430"/>
            <a:ext cx="142002" cy="457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7056132" y="2962012"/>
            <a:ext cx="178595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400" b="1" dirty="0"/>
              <a:t>120 Plätze </a:t>
            </a:r>
          </a:p>
          <a:p>
            <a:pPr algn="ctr"/>
            <a:r>
              <a:rPr lang="de-DE" sz="1400" dirty="0"/>
              <a:t>pro Semester</a:t>
            </a:r>
          </a:p>
        </p:txBody>
      </p:sp>
      <p:graphicFrame>
        <p:nvGraphicFramePr>
          <p:cNvPr id="7" name="Inhaltsplatzhalter 3"/>
          <p:cNvGraphicFramePr>
            <a:graphicFrameLocks/>
          </p:cNvGraphicFramePr>
          <p:nvPr>
            <p:extLst>
              <p:ext uri="{D42A27DB-BD31-4B8C-83A1-F6EECF244321}">
                <p14:modId xmlns:p14="http://schemas.microsoft.com/office/powerpoint/2010/main" val="3284283461"/>
              </p:ext>
            </p:extLst>
          </p:nvPr>
        </p:nvGraphicFramePr>
        <p:xfrm>
          <a:off x="928306" y="1852973"/>
          <a:ext cx="5396808" cy="891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Geschweifte Klammer rechts 23"/>
          <p:cNvSpPr/>
          <p:nvPr/>
        </p:nvSpPr>
        <p:spPr>
          <a:xfrm>
            <a:off x="6555664" y="1852973"/>
            <a:ext cx="394347" cy="2752113"/>
          </a:xfrm>
          <a:prstGeom prst="rightBrace">
            <a:avLst>
              <a:gd name="adj1" fmla="val 41260"/>
              <a:gd name="adj2" fmla="val 50000"/>
            </a:avLst>
          </a:prstGeom>
          <a:ln w="28575">
            <a:solidFill>
              <a:srgbClr val="0096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9" name="Textfeld 18"/>
          <p:cNvSpPr txBox="1"/>
          <p:nvPr/>
        </p:nvSpPr>
        <p:spPr>
          <a:xfrm>
            <a:off x="684577" y="4710493"/>
            <a:ext cx="6815040"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400" b="1" dirty="0"/>
              <a:t>Die </a:t>
            </a:r>
            <a:r>
              <a:rPr lang="de-DE" sz="1400" b="1" u="sng" dirty="0"/>
              <a:t>Bestätigung</a:t>
            </a:r>
            <a:r>
              <a:rPr lang="de-DE" sz="1400" b="1" dirty="0"/>
              <a:t> Ihres Platzes per E-Mail ist immer erforderlich.</a:t>
            </a:r>
            <a:endParaRPr lang="de-DE" sz="1400" dirty="0"/>
          </a:p>
        </p:txBody>
      </p:sp>
      <p:sp>
        <p:nvSpPr>
          <p:cNvPr id="2" name="Textfeld 1"/>
          <p:cNvSpPr txBox="1"/>
          <p:nvPr/>
        </p:nvSpPr>
        <p:spPr>
          <a:xfrm>
            <a:off x="7142862" y="3573297"/>
            <a:ext cx="1906054" cy="577081"/>
          </a:xfrm>
          <a:prstGeom prst="rect">
            <a:avLst/>
          </a:prstGeom>
          <a:noFill/>
        </p:spPr>
        <p:txBody>
          <a:bodyPr wrap="square" rtlCol="0">
            <a:spAutoFit/>
          </a:bodyPr>
          <a:lstStyle/>
          <a:p>
            <a:pPr marL="179388" indent="-179388"/>
            <a:r>
              <a:rPr lang="de-AT" sz="1050" dirty="0">
                <a:sym typeface="Wingdings" panose="05000000000000000000" pitchFamily="2" charset="2"/>
              </a:rPr>
              <a:t></a:t>
            </a:r>
            <a:r>
              <a:rPr lang="de-AT" sz="1050" i="1" dirty="0">
                <a:sym typeface="Wingdings" panose="05000000000000000000" pitchFamily="2" charset="2"/>
              </a:rPr>
              <a:t> davon 6 Plätze für das </a:t>
            </a:r>
            <a:r>
              <a:rPr lang="de-AT" sz="1050" i="1" dirty="0"/>
              <a:t>Studienfortschritts-kontingent</a:t>
            </a:r>
          </a:p>
        </p:txBody>
      </p:sp>
      <p:sp>
        <p:nvSpPr>
          <p:cNvPr id="18" name="Textfeld 17"/>
          <p:cNvSpPr txBox="1"/>
          <p:nvPr/>
        </p:nvSpPr>
        <p:spPr>
          <a:xfrm rot="16200000">
            <a:off x="-1179406" y="3082806"/>
            <a:ext cx="3593926" cy="276999"/>
          </a:xfrm>
          <a:prstGeom prst="rect">
            <a:avLst/>
          </a:prstGeom>
          <a:solidFill>
            <a:schemeClr val="accent1">
              <a:alpha val="40000"/>
            </a:schemeClr>
          </a:solidFill>
        </p:spPr>
        <p:txBody>
          <a:bodyPr wrap="square" rtlCol="0">
            <a:spAutoFit/>
          </a:bodyPr>
          <a:lstStyle/>
          <a:p>
            <a:pPr algn="ctr"/>
            <a:r>
              <a:rPr lang="de-DE" sz="1200" b="1" dirty="0">
                <a:solidFill>
                  <a:schemeClr val="bg1"/>
                </a:solidFill>
              </a:rPr>
              <a:t>Aufnahmeverfahren</a:t>
            </a:r>
          </a:p>
        </p:txBody>
      </p:sp>
      <p:sp>
        <p:nvSpPr>
          <p:cNvPr id="21" name="Textfeld 20"/>
          <p:cNvSpPr txBox="1"/>
          <p:nvPr/>
        </p:nvSpPr>
        <p:spPr>
          <a:xfrm>
            <a:off x="976117" y="1424345"/>
            <a:ext cx="3628970" cy="307777"/>
          </a:xfrm>
          <a:prstGeom prst="rect">
            <a:avLst/>
          </a:prstGeom>
          <a:noFill/>
        </p:spPr>
        <p:txBody>
          <a:bodyPr wrap="square" rtlCol="0">
            <a:spAutoFit/>
          </a:bodyPr>
          <a:lstStyle/>
          <a:p>
            <a:r>
              <a:rPr lang="de-DE" sz="1400" b="1" dirty="0"/>
              <a:t>Aufnahmeprozess</a:t>
            </a:r>
          </a:p>
        </p:txBody>
      </p:sp>
      <p:sp>
        <p:nvSpPr>
          <p:cNvPr id="25" name="Pfeil nach rechts 24"/>
          <p:cNvSpPr/>
          <p:nvPr/>
        </p:nvSpPr>
        <p:spPr>
          <a:xfrm rot="5400000">
            <a:off x="2065428" y="3774774"/>
            <a:ext cx="142002" cy="457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15523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Aufbau der SBWL</a:t>
            </a:r>
          </a:p>
        </p:txBody>
      </p:sp>
      <p:graphicFrame>
        <p:nvGraphicFramePr>
          <p:cNvPr id="4" name="Tabelle 3"/>
          <p:cNvGraphicFramePr>
            <a:graphicFrameLocks noGrp="1"/>
          </p:cNvGraphicFramePr>
          <p:nvPr>
            <p:extLst>
              <p:ext uri="{D42A27DB-BD31-4B8C-83A1-F6EECF244321}">
                <p14:modId xmlns:p14="http://schemas.microsoft.com/office/powerpoint/2010/main" val="3779639566"/>
              </p:ext>
            </p:extLst>
          </p:nvPr>
        </p:nvGraphicFramePr>
        <p:xfrm>
          <a:off x="428596" y="1384405"/>
          <a:ext cx="8175852" cy="3133586"/>
        </p:xfrm>
        <a:graphic>
          <a:graphicData uri="http://schemas.openxmlformats.org/drawingml/2006/table">
            <a:tbl>
              <a:tblPr firstRow="1" bandRow="1">
                <a:tableStyleId>{5C22544A-7EE6-4342-B048-85BDC9FD1C3A}</a:tableStyleId>
              </a:tblPr>
              <a:tblGrid>
                <a:gridCol w="1572326">
                  <a:extLst>
                    <a:ext uri="{9D8B030D-6E8A-4147-A177-3AD203B41FA5}">
                      <a16:colId xmlns:a16="http://schemas.microsoft.com/office/drawing/2014/main" val="20000"/>
                    </a:ext>
                  </a:extLst>
                </a:gridCol>
                <a:gridCol w="6603526">
                  <a:extLst>
                    <a:ext uri="{9D8B030D-6E8A-4147-A177-3AD203B41FA5}">
                      <a16:colId xmlns:a16="http://schemas.microsoft.com/office/drawing/2014/main" val="20001"/>
                    </a:ext>
                  </a:extLst>
                </a:gridCol>
              </a:tblGrid>
              <a:tr h="433586">
                <a:tc gridSpan="2">
                  <a:txBody>
                    <a:bodyPr/>
                    <a:lstStyle/>
                    <a:p>
                      <a:pPr algn="ctr"/>
                      <a:r>
                        <a:rPr lang="de-AT" dirty="0"/>
                        <a:t>SBWL Rechnungslegung</a:t>
                      </a:r>
                      <a:r>
                        <a:rPr lang="de-AT" baseline="0" dirty="0"/>
                        <a:t> &amp; Steuerlehre</a:t>
                      </a:r>
                      <a:endParaRPr lang="de-AT" dirty="0">
                        <a:solidFill>
                          <a:schemeClr val="accent1"/>
                        </a:solidFill>
                      </a:endParaRPr>
                    </a:p>
                  </a:txBody>
                  <a:tcPr marL="36000" marR="36000" marT="36000" marB="36000" anchor="ctr"/>
                </a:tc>
                <a:tc hMerge="1">
                  <a:txBody>
                    <a:bodyPr/>
                    <a:lstStyle/>
                    <a:p>
                      <a:endParaRPr lang="de-AT" dirty="0">
                        <a:solidFill>
                          <a:schemeClr val="accent1"/>
                        </a:solidFill>
                      </a:endParaRPr>
                    </a:p>
                  </a:txBody>
                  <a:tcPr>
                    <a:noFill/>
                  </a:tcPr>
                </a:tc>
                <a:extLst>
                  <a:ext uri="{0D108BD9-81ED-4DB2-BD59-A6C34878D82A}">
                    <a16:rowId xmlns:a16="http://schemas.microsoft.com/office/drawing/2014/main" val="10000"/>
                  </a:ext>
                </a:extLst>
              </a:tr>
              <a:tr h="540000">
                <a:tc>
                  <a:txBody>
                    <a:bodyPr/>
                    <a:lstStyle/>
                    <a:p>
                      <a:pPr algn="ctr"/>
                      <a:r>
                        <a:rPr lang="de-AT" sz="1400" dirty="0"/>
                        <a:t>Kurs I      </a:t>
                      </a:r>
                      <a:r>
                        <a:rPr lang="de-AT" sz="1200" dirty="0"/>
                        <a:t>PI</a:t>
                      </a:r>
                      <a:endParaRPr lang="de-AT" sz="1200" i="0" dirty="0">
                        <a:solidFill>
                          <a:schemeClr val="bg1">
                            <a:lumMod val="50000"/>
                          </a:schemeClr>
                        </a:solidFill>
                      </a:endParaRPr>
                    </a:p>
                  </a:txBody>
                  <a:tcPr marL="36000" marR="36000" marT="36000" marB="36000" anchor="ctr">
                    <a:solidFill>
                      <a:schemeClr val="accent6">
                        <a:lumMod val="40000"/>
                        <a:lumOff val="60000"/>
                      </a:schemeClr>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tab pos="182563" algn="l"/>
                        </a:tabLst>
                        <a:defRPr/>
                      </a:pPr>
                      <a:r>
                        <a:rPr lang="de-DE" sz="1400" kern="1200" dirty="0"/>
                        <a:t>	Grundzüge der Bilanzierung und Unternehmensbesteuerung</a:t>
                      </a:r>
                      <a:endParaRPr lang="de-AT" sz="1400" kern="1200" dirty="0">
                        <a:solidFill>
                          <a:schemeClr val="dk1"/>
                        </a:solidFill>
                        <a:latin typeface="+mn-lt"/>
                        <a:ea typeface="+mn-ea"/>
                        <a:cs typeface="+mn-cs"/>
                      </a:endParaRPr>
                    </a:p>
                  </a:txBody>
                  <a:tcPr marL="36000" marR="36000" marT="36000" marB="36000" anchor="ctr">
                    <a:solidFill>
                      <a:schemeClr val="accent6">
                        <a:lumMod val="40000"/>
                        <a:lumOff val="60000"/>
                      </a:schemeClr>
                    </a:solidFill>
                  </a:tcPr>
                </a:tc>
                <a:extLst>
                  <a:ext uri="{0D108BD9-81ED-4DB2-BD59-A6C34878D82A}">
                    <a16:rowId xmlns:a16="http://schemas.microsoft.com/office/drawing/2014/main" val="10001"/>
                  </a:ext>
                </a:extLst>
              </a:tr>
              <a:tr h="540000">
                <a:tc>
                  <a:txBody>
                    <a:bodyPr/>
                    <a:lstStyle/>
                    <a:p>
                      <a:pPr algn="ctr"/>
                      <a:r>
                        <a:rPr lang="de-AT" sz="1400" dirty="0"/>
                        <a:t>Kurs II</a:t>
                      </a:r>
                      <a:r>
                        <a:rPr lang="de-AT" sz="1400" baseline="0" dirty="0"/>
                        <a:t>     </a:t>
                      </a:r>
                      <a:r>
                        <a:rPr lang="de-AT" sz="1200" kern="1200" dirty="0"/>
                        <a:t>PI</a:t>
                      </a:r>
                      <a:endParaRPr lang="de-AT" sz="1200" i="0" kern="1200" dirty="0">
                        <a:solidFill>
                          <a:schemeClr val="bg1">
                            <a:lumMod val="50000"/>
                          </a:schemeClr>
                        </a:solidFill>
                        <a:latin typeface="+mn-lt"/>
                        <a:ea typeface="+mn-ea"/>
                        <a:cs typeface="+mn-cs"/>
                      </a:endParaRPr>
                    </a:p>
                  </a:txBody>
                  <a:tcPr marL="36000" marR="36000" marT="36000" marB="36000" anchor="ctr">
                    <a:solidFill>
                      <a:schemeClr val="accent6">
                        <a:lumMod val="20000"/>
                        <a:lumOff val="80000"/>
                      </a:schemeClr>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tab pos="182563" algn="l"/>
                        </a:tabLst>
                        <a:defRPr/>
                      </a:pPr>
                      <a:r>
                        <a:rPr lang="de-DE" sz="1400" kern="1200" dirty="0"/>
                        <a:t>	Unternehmensberichterstattung nach UGB und IFRS</a:t>
                      </a:r>
                      <a:endParaRPr lang="de-AT" sz="1400" kern="1200" dirty="0">
                        <a:solidFill>
                          <a:schemeClr val="dk1"/>
                        </a:solidFill>
                        <a:latin typeface="+mn-lt"/>
                        <a:ea typeface="+mn-ea"/>
                        <a:cs typeface="+mn-cs"/>
                      </a:endParaRP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10002"/>
                  </a:ext>
                </a:extLst>
              </a:tr>
              <a:tr h="540000">
                <a:tc>
                  <a:txBody>
                    <a:bodyPr/>
                    <a:lstStyle/>
                    <a:p>
                      <a:pPr algn="ctr"/>
                      <a:r>
                        <a:rPr lang="de-AT" sz="1400" dirty="0"/>
                        <a:t>Kurs III   </a:t>
                      </a:r>
                      <a:r>
                        <a:rPr lang="de-AT" sz="1400" baseline="0" dirty="0"/>
                        <a:t> </a:t>
                      </a:r>
                      <a:r>
                        <a:rPr lang="de-AT" sz="1200" kern="1200" dirty="0"/>
                        <a:t>MPV</a:t>
                      </a:r>
                      <a:endParaRPr lang="de-AT" sz="1200" i="0" kern="1200" dirty="0">
                        <a:solidFill>
                          <a:schemeClr val="bg1">
                            <a:lumMod val="50000"/>
                          </a:schemeClr>
                        </a:solidFill>
                        <a:latin typeface="+mn-lt"/>
                        <a:ea typeface="+mn-ea"/>
                        <a:cs typeface="+mn-cs"/>
                      </a:endParaRPr>
                    </a:p>
                  </a:txBody>
                  <a:tcPr marL="36000" marR="36000" marT="36000" marB="36000" anchor="ctr">
                    <a:solidFill>
                      <a:schemeClr val="accent6">
                        <a:lumMod val="40000"/>
                        <a:lumOff val="60000"/>
                      </a:schemeClr>
                    </a:solidFill>
                  </a:tcPr>
                </a:tc>
                <a:tc>
                  <a:txBody>
                    <a:bodyPr/>
                    <a:lstStyle/>
                    <a:p>
                      <a:pPr marL="0" marR="0" indent="0" algn="l" defTabSz="914306" rtl="0" eaLnBrk="1" fontAlgn="auto" latinLnBrk="0" hangingPunct="1">
                        <a:lnSpc>
                          <a:spcPct val="100000"/>
                        </a:lnSpc>
                        <a:spcBef>
                          <a:spcPts val="0"/>
                        </a:spcBef>
                        <a:spcAft>
                          <a:spcPts val="0"/>
                        </a:spcAft>
                        <a:buClrTx/>
                        <a:buSzTx/>
                        <a:buFontTx/>
                        <a:buNone/>
                        <a:tabLst>
                          <a:tab pos="182563" algn="l"/>
                        </a:tabLst>
                        <a:defRPr/>
                      </a:pPr>
                      <a:r>
                        <a:rPr lang="de-DE" sz="1400" kern="1200" dirty="0"/>
                        <a:t>	</a:t>
                      </a:r>
                      <a:r>
                        <a:rPr lang="de-AT" sz="1400" dirty="0"/>
                        <a:t>Investition, Finanzierung, Steuern</a:t>
                      </a:r>
                      <a:endParaRPr lang="de-AT" dirty="0"/>
                    </a:p>
                  </a:txBody>
                  <a:tcPr marL="36000" marR="36000" marT="36000" marB="36000" anchor="ctr">
                    <a:solidFill>
                      <a:schemeClr val="accent6">
                        <a:lumMod val="40000"/>
                        <a:lumOff val="60000"/>
                      </a:schemeClr>
                    </a:solidFill>
                  </a:tcPr>
                </a:tc>
                <a:extLst>
                  <a:ext uri="{0D108BD9-81ED-4DB2-BD59-A6C34878D82A}">
                    <a16:rowId xmlns:a16="http://schemas.microsoft.com/office/drawing/2014/main" val="10003"/>
                  </a:ext>
                </a:extLst>
              </a:tr>
              <a:tr h="540000">
                <a:tc>
                  <a:txBody>
                    <a:bodyPr/>
                    <a:lstStyle/>
                    <a:p>
                      <a:pPr algn="ctr"/>
                      <a:r>
                        <a:rPr lang="de-AT" sz="1400" dirty="0"/>
                        <a:t>Kurs IV</a:t>
                      </a:r>
                      <a:r>
                        <a:rPr lang="de-AT" sz="1400" baseline="0" dirty="0"/>
                        <a:t>    </a:t>
                      </a:r>
                      <a:r>
                        <a:rPr lang="de-AT" sz="1200" kern="1200" dirty="0"/>
                        <a:t>MPV</a:t>
                      </a:r>
                      <a:endParaRPr lang="de-AT" sz="1200" i="0" kern="1200" dirty="0">
                        <a:solidFill>
                          <a:schemeClr val="bg1">
                            <a:lumMod val="50000"/>
                          </a:schemeClr>
                        </a:solidFill>
                        <a:latin typeface="+mn-lt"/>
                        <a:ea typeface="+mn-ea"/>
                        <a:cs typeface="+mn-cs"/>
                      </a:endParaRPr>
                    </a:p>
                  </a:txBody>
                  <a:tcPr marL="36000" marR="36000" marT="36000" marB="36000" anchor="ctr">
                    <a:solidFill>
                      <a:schemeClr val="accent6">
                        <a:lumMod val="20000"/>
                        <a:lumOff val="80000"/>
                      </a:schemeClr>
                    </a:solidFill>
                  </a:tcPr>
                </a:tc>
                <a:tc>
                  <a:txBody>
                    <a:bodyPr/>
                    <a:lstStyle/>
                    <a:p>
                      <a:pPr>
                        <a:tabLst>
                          <a:tab pos="182563" algn="l"/>
                        </a:tabLst>
                      </a:pPr>
                      <a:r>
                        <a:rPr lang="de-DE" sz="1400" kern="1200" dirty="0"/>
                        <a:t>	</a:t>
                      </a:r>
                      <a:r>
                        <a:rPr lang="de-AT" sz="1400" dirty="0"/>
                        <a:t>Steuerbilanzen und Bilanzpolitik</a:t>
                      </a: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10004"/>
                  </a:ext>
                </a:extLst>
              </a:tr>
              <a:tr h="540000">
                <a:tc>
                  <a:txBody>
                    <a:bodyPr/>
                    <a:lstStyle/>
                    <a:p>
                      <a:pPr marL="0" algn="ctr" defTabSz="914306" rtl="0" eaLnBrk="1" latinLnBrk="0" hangingPunct="1"/>
                      <a:r>
                        <a:rPr lang="de-AT" sz="1400" dirty="0"/>
                        <a:t>Kurs V </a:t>
                      </a:r>
                      <a:r>
                        <a:rPr lang="de-AT" sz="1400" baseline="0" dirty="0"/>
                        <a:t>    </a:t>
                      </a:r>
                      <a:r>
                        <a:rPr lang="de-AT" sz="1200" kern="1200" dirty="0"/>
                        <a:t>MPV</a:t>
                      </a:r>
                      <a:endParaRPr lang="de-AT" sz="1200" i="0" kern="1200" dirty="0">
                        <a:solidFill>
                          <a:schemeClr val="bg1">
                            <a:lumMod val="50000"/>
                          </a:schemeClr>
                        </a:solidFill>
                        <a:latin typeface="+mn-lt"/>
                        <a:ea typeface="+mn-ea"/>
                        <a:cs typeface="+mn-cs"/>
                      </a:endParaRPr>
                    </a:p>
                  </a:txBody>
                  <a:tcPr marL="36000" marR="36000" marT="36000" marB="36000" anchor="ctr">
                    <a:solidFill>
                      <a:schemeClr val="accent6">
                        <a:lumMod val="40000"/>
                        <a:lumOff val="60000"/>
                      </a:schemeClr>
                    </a:solidFill>
                  </a:tcPr>
                </a:tc>
                <a:tc>
                  <a:txBody>
                    <a:bodyPr/>
                    <a:lstStyle/>
                    <a:p>
                      <a:pPr>
                        <a:tabLst>
                          <a:tab pos="182563" algn="l"/>
                        </a:tabLst>
                      </a:pPr>
                      <a:r>
                        <a:rPr lang="de-DE" sz="1400" kern="1200" dirty="0"/>
                        <a:t>	</a:t>
                      </a:r>
                      <a:r>
                        <a:rPr lang="de-AT" sz="1400" dirty="0"/>
                        <a:t>Jahresabschlussprüfung</a:t>
                      </a:r>
                    </a:p>
                  </a:txBody>
                  <a:tcPr marL="36000" marR="36000" marT="36000" marB="36000" anchor="ct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6" name="Textfeld 5"/>
          <p:cNvSpPr txBox="1"/>
          <p:nvPr/>
        </p:nvSpPr>
        <p:spPr>
          <a:xfrm>
            <a:off x="3356687" y="4931590"/>
            <a:ext cx="2011371" cy="369332"/>
          </a:xfrm>
          <a:prstGeom prst="rect">
            <a:avLst/>
          </a:prstGeom>
          <a:noFill/>
        </p:spPr>
        <p:txBody>
          <a:bodyPr wrap="square" rtlCol="0">
            <a:spAutoFit/>
          </a:bodyPr>
          <a:lstStyle/>
          <a:p>
            <a:pPr algn="ctr"/>
            <a:r>
              <a:rPr lang="de-DE" dirty="0"/>
              <a:t>Modulprüfung</a:t>
            </a:r>
          </a:p>
        </p:txBody>
      </p:sp>
      <p:sp>
        <p:nvSpPr>
          <p:cNvPr id="9" name="Pfeil nach unten 8"/>
          <p:cNvSpPr/>
          <p:nvPr/>
        </p:nvSpPr>
        <p:spPr>
          <a:xfrm>
            <a:off x="4193579" y="4566848"/>
            <a:ext cx="645885" cy="259832"/>
          </a:xfrm>
          <a:prstGeom prst="downArrow">
            <a:avLst>
              <a:gd name="adj1" fmla="val 50000"/>
              <a:gd name="adj2" fmla="val 100000"/>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de-AT"/>
          </a:p>
        </p:txBody>
      </p:sp>
      <p:sp>
        <p:nvSpPr>
          <p:cNvPr id="7" name="Abgerundetes Rechteck 6"/>
          <p:cNvSpPr/>
          <p:nvPr/>
        </p:nvSpPr>
        <p:spPr>
          <a:xfrm>
            <a:off x="428596" y="4858875"/>
            <a:ext cx="8175852" cy="432048"/>
          </a:xfrm>
          <a:prstGeom prst="roundRect">
            <a:avLst/>
          </a:prstGeom>
          <a:solidFill>
            <a:srgbClr val="0096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Modulprüfung</a:t>
            </a:r>
          </a:p>
        </p:txBody>
      </p:sp>
    </p:spTree>
    <p:extLst>
      <p:ext uri="{BB962C8B-B14F-4D97-AF65-F5344CB8AC3E}">
        <p14:creationId xmlns:p14="http://schemas.microsoft.com/office/powerpoint/2010/main" val="3820637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Studienempfehlung</a:t>
            </a:r>
          </a:p>
        </p:txBody>
      </p:sp>
      <p:pic>
        <p:nvPicPr>
          <p:cNvPr id="8" name="Grafik 7"/>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62019" y="1355125"/>
            <a:ext cx="7920000" cy="3166075"/>
          </a:xfrm>
          <a:prstGeom prst="rect">
            <a:avLst/>
          </a:prstGeom>
        </p:spPr>
      </p:pic>
      <p:sp>
        <p:nvSpPr>
          <p:cNvPr id="6" name="Textfeld 5"/>
          <p:cNvSpPr txBox="1"/>
          <p:nvPr/>
        </p:nvSpPr>
        <p:spPr>
          <a:xfrm>
            <a:off x="462019" y="4617359"/>
            <a:ext cx="7920000" cy="200055"/>
          </a:xfrm>
          <a:prstGeom prst="rect">
            <a:avLst/>
          </a:prstGeom>
          <a:noFill/>
        </p:spPr>
        <p:txBody>
          <a:bodyPr wrap="square" rtlCol="0">
            <a:spAutoFit/>
          </a:bodyPr>
          <a:lstStyle/>
          <a:p>
            <a:r>
              <a:rPr lang="de-AT" sz="700" i="1" dirty="0">
                <a:solidFill>
                  <a:schemeClr val="bg1">
                    <a:lumMod val="50000"/>
                  </a:schemeClr>
                </a:solidFill>
              </a:rPr>
              <a:t>*) Hierbei können Sie jede beliebige im Rahmen des Bachelorstudiums angebotene LV „Grundlagen wissenschaftlichen Arbeitens“ besuchen.</a:t>
            </a:r>
          </a:p>
        </p:txBody>
      </p:sp>
    </p:spTree>
    <p:extLst>
      <p:ext uri="{BB962C8B-B14F-4D97-AF65-F5344CB8AC3E}">
        <p14:creationId xmlns:p14="http://schemas.microsoft.com/office/powerpoint/2010/main" val="897927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62408" y="139700"/>
            <a:ext cx="6840000" cy="903822"/>
          </a:xfrm>
        </p:spPr>
        <p:txBody>
          <a:bodyPr/>
          <a:lstStyle/>
          <a:p>
            <a:r>
              <a:rPr lang="de-AT" dirty="0"/>
              <a:t>Schriftliche Modulprüfung</a:t>
            </a:r>
          </a:p>
        </p:txBody>
      </p:sp>
      <p:sp>
        <p:nvSpPr>
          <p:cNvPr id="12" name="Inhaltsplatzhalter 11"/>
          <p:cNvSpPr>
            <a:spLocks noGrp="1"/>
          </p:cNvSpPr>
          <p:nvPr>
            <p:ph idx="1"/>
          </p:nvPr>
        </p:nvSpPr>
        <p:spPr>
          <a:xfrm>
            <a:off x="462408" y="3276133"/>
            <a:ext cx="4109981" cy="2162454"/>
          </a:xfrm>
        </p:spPr>
        <p:txBody>
          <a:bodyPr>
            <a:noAutofit/>
          </a:bodyPr>
          <a:lstStyle/>
          <a:p>
            <a:pPr marL="180975" indent="-180975"/>
            <a:r>
              <a:rPr lang="en-GB" sz="1300" dirty="0" err="1"/>
              <a:t>Inhalt</a:t>
            </a:r>
            <a:r>
              <a:rPr lang="en-GB" sz="1300" dirty="0"/>
              <a:t>: </a:t>
            </a:r>
            <a:r>
              <a:rPr lang="en-GB" sz="1300" dirty="0" err="1"/>
              <a:t>Stoff</a:t>
            </a:r>
            <a:r>
              <a:rPr lang="en-GB" sz="1300" dirty="0"/>
              <a:t> der </a:t>
            </a:r>
            <a:r>
              <a:rPr lang="en-GB" sz="1300" dirty="0" err="1"/>
              <a:t>gesamten</a:t>
            </a:r>
            <a:r>
              <a:rPr lang="en-GB" sz="1300" dirty="0"/>
              <a:t> SBWL </a:t>
            </a:r>
          </a:p>
          <a:p>
            <a:pPr marL="180975" indent="-180975">
              <a:buNone/>
            </a:pPr>
            <a:r>
              <a:rPr lang="en-GB" sz="1300" dirty="0"/>
              <a:t>	(</a:t>
            </a:r>
            <a:r>
              <a:rPr lang="en-GB" sz="1300" b="1" dirty="0" err="1"/>
              <a:t>Kurse</a:t>
            </a:r>
            <a:r>
              <a:rPr lang="en-GB" sz="1300" b="1" dirty="0"/>
              <a:t> I-V</a:t>
            </a:r>
            <a:r>
              <a:rPr lang="en-GB" sz="1300" dirty="0"/>
              <a:t>) und RWZ-</a:t>
            </a:r>
            <a:r>
              <a:rPr lang="en-GB" sz="1300" dirty="0" err="1"/>
              <a:t>Fachartikel</a:t>
            </a:r>
            <a:endParaRPr lang="en-GB" sz="1300" dirty="0"/>
          </a:p>
          <a:p>
            <a:pPr marL="180975" indent="-180975"/>
            <a:r>
              <a:rPr lang="en-GB" sz="1300" dirty="0" err="1"/>
              <a:t>Dauer</a:t>
            </a:r>
            <a:r>
              <a:rPr lang="en-GB" sz="1300" dirty="0"/>
              <a:t>: </a:t>
            </a:r>
            <a:r>
              <a:rPr lang="en-GB" sz="1300" b="1" dirty="0"/>
              <a:t>120 Min </a:t>
            </a:r>
            <a:r>
              <a:rPr lang="en-GB" sz="1300" dirty="0"/>
              <a:t>(120 </a:t>
            </a:r>
            <a:r>
              <a:rPr lang="en-GB" sz="1300" dirty="0" err="1"/>
              <a:t>Punkte</a:t>
            </a:r>
            <a:r>
              <a:rPr lang="en-GB" sz="1300" dirty="0"/>
              <a:t>)</a:t>
            </a:r>
          </a:p>
          <a:p>
            <a:pPr marL="180975" indent="-180975"/>
            <a:r>
              <a:rPr lang="en-GB" sz="1300" dirty="0"/>
              <a:t>Positive Note ab </a:t>
            </a:r>
            <a:r>
              <a:rPr lang="en-GB" sz="1300" b="1" dirty="0"/>
              <a:t>50 % (60,5 </a:t>
            </a:r>
            <a:r>
              <a:rPr lang="en-GB" sz="1300" b="1" dirty="0" err="1"/>
              <a:t>Punkte</a:t>
            </a:r>
            <a:r>
              <a:rPr lang="en-GB" sz="1300" b="1" dirty="0"/>
              <a:t>)</a:t>
            </a:r>
          </a:p>
          <a:p>
            <a:pPr marL="180975" lvl="1" indent="-180975">
              <a:buNone/>
            </a:pPr>
            <a:endParaRPr lang="en-GB" sz="1000" dirty="0"/>
          </a:p>
          <a:p>
            <a:pPr marL="180975" indent="-180975"/>
            <a:r>
              <a:rPr lang="en-GB" sz="1300" dirty="0" err="1"/>
              <a:t>Zwei</a:t>
            </a:r>
            <a:r>
              <a:rPr lang="en-GB" sz="1300" dirty="0"/>
              <a:t> </a:t>
            </a:r>
            <a:r>
              <a:rPr lang="en-GB" sz="1300" dirty="0" err="1"/>
              <a:t>Termine</a:t>
            </a:r>
            <a:r>
              <a:rPr lang="en-GB" sz="1300" dirty="0"/>
              <a:t> pro Semester</a:t>
            </a:r>
          </a:p>
        </p:txBody>
      </p:sp>
      <p:sp>
        <p:nvSpPr>
          <p:cNvPr id="13" name="Abgerundetes Rechteck 12"/>
          <p:cNvSpPr/>
          <p:nvPr/>
        </p:nvSpPr>
        <p:spPr>
          <a:xfrm>
            <a:off x="1129003" y="1198603"/>
            <a:ext cx="1296144"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Kurs I</a:t>
            </a:r>
          </a:p>
        </p:txBody>
      </p:sp>
      <p:sp>
        <p:nvSpPr>
          <p:cNvPr id="15" name="Abgerundetes Rechteck 14"/>
          <p:cNvSpPr/>
          <p:nvPr/>
        </p:nvSpPr>
        <p:spPr>
          <a:xfrm>
            <a:off x="1129003" y="1683164"/>
            <a:ext cx="1296144"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Kurs II</a:t>
            </a:r>
          </a:p>
        </p:txBody>
      </p:sp>
      <p:sp>
        <p:nvSpPr>
          <p:cNvPr id="16" name="Abgerundetes Rechteck 15"/>
          <p:cNvSpPr/>
          <p:nvPr/>
        </p:nvSpPr>
        <p:spPr>
          <a:xfrm>
            <a:off x="2569163" y="1198603"/>
            <a:ext cx="1296144" cy="432048"/>
          </a:xfrm>
          <a:prstGeom prst="roundRect">
            <a:avLst/>
          </a:prstGeom>
          <a:solidFill>
            <a:srgbClr val="0096D3">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Kurs III</a:t>
            </a:r>
          </a:p>
        </p:txBody>
      </p:sp>
      <p:sp>
        <p:nvSpPr>
          <p:cNvPr id="17" name="Abgerundetes Rechteck 16"/>
          <p:cNvSpPr/>
          <p:nvPr/>
        </p:nvSpPr>
        <p:spPr>
          <a:xfrm>
            <a:off x="2569163" y="1683164"/>
            <a:ext cx="1296144" cy="432048"/>
          </a:xfrm>
          <a:prstGeom prst="roundRect">
            <a:avLst/>
          </a:prstGeom>
          <a:solidFill>
            <a:srgbClr val="0096D3">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Kurs IV</a:t>
            </a:r>
          </a:p>
        </p:txBody>
      </p:sp>
      <p:sp>
        <p:nvSpPr>
          <p:cNvPr id="19" name="Abgerundetes Rechteck 18"/>
          <p:cNvSpPr/>
          <p:nvPr/>
        </p:nvSpPr>
        <p:spPr>
          <a:xfrm>
            <a:off x="2569163" y="2167725"/>
            <a:ext cx="1296144" cy="432048"/>
          </a:xfrm>
          <a:prstGeom prst="roundRect">
            <a:avLst/>
          </a:prstGeom>
          <a:solidFill>
            <a:srgbClr val="0096D3">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Kurs V</a:t>
            </a:r>
          </a:p>
        </p:txBody>
      </p:sp>
      <p:sp>
        <p:nvSpPr>
          <p:cNvPr id="20" name="Rechteck 19"/>
          <p:cNvSpPr/>
          <p:nvPr/>
        </p:nvSpPr>
        <p:spPr>
          <a:xfrm>
            <a:off x="2165445" y="1154907"/>
            <a:ext cx="331710" cy="523220"/>
          </a:xfrm>
          <a:prstGeom prst="rect">
            <a:avLst/>
          </a:prstGeom>
        </p:spPr>
        <p:txBody>
          <a:bodyPr wrap="square">
            <a:spAutoFit/>
          </a:bodyPr>
          <a:lstStyle/>
          <a:p>
            <a:pPr marL="0" lvl="1"/>
            <a:r>
              <a:rPr lang="de-DE" sz="2800" dirty="0">
                <a:sym typeface="Wingdings" panose="05000000000000000000" pitchFamily="2" charset="2"/>
              </a:rPr>
              <a:t></a:t>
            </a:r>
            <a:endParaRPr lang="de-DE" sz="2800" dirty="0"/>
          </a:p>
        </p:txBody>
      </p:sp>
      <p:sp>
        <p:nvSpPr>
          <p:cNvPr id="21" name="Rechteck 20"/>
          <p:cNvSpPr/>
          <p:nvPr/>
        </p:nvSpPr>
        <p:spPr>
          <a:xfrm>
            <a:off x="2165445" y="1630651"/>
            <a:ext cx="331710" cy="523220"/>
          </a:xfrm>
          <a:prstGeom prst="rect">
            <a:avLst/>
          </a:prstGeom>
        </p:spPr>
        <p:txBody>
          <a:bodyPr wrap="square">
            <a:spAutoFit/>
          </a:bodyPr>
          <a:lstStyle/>
          <a:p>
            <a:pPr marL="0" lvl="1"/>
            <a:r>
              <a:rPr lang="de-DE" sz="2800" dirty="0">
                <a:sym typeface="Wingdings" panose="05000000000000000000" pitchFamily="2" charset="2"/>
              </a:rPr>
              <a:t></a:t>
            </a:r>
            <a:endParaRPr lang="de-DE" sz="2800" dirty="0"/>
          </a:p>
        </p:txBody>
      </p:sp>
      <p:sp>
        <p:nvSpPr>
          <p:cNvPr id="24" name="Abgerundetes Rechteck 23"/>
          <p:cNvSpPr/>
          <p:nvPr/>
        </p:nvSpPr>
        <p:spPr>
          <a:xfrm>
            <a:off x="6070146" y="1683164"/>
            <a:ext cx="1718389" cy="432048"/>
          </a:xfrm>
          <a:prstGeom prst="roundRect">
            <a:avLst/>
          </a:prstGeom>
          <a:solidFill>
            <a:srgbClr val="0096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Modulprüfung</a:t>
            </a:r>
          </a:p>
        </p:txBody>
      </p:sp>
      <p:sp>
        <p:nvSpPr>
          <p:cNvPr id="25" name="Rechteck 24"/>
          <p:cNvSpPr/>
          <p:nvPr/>
        </p:nvSpPr>
        <p:spPr>
          <a:xfrm>
            <a:off x="4444297" y="3276133"/>
            <a:ext cx="4463480" cy="1600438"/>
          </a:xfrm>
          <a:prstGeom prst="rect">
            <a:avLst/>
          </a:prstGeom>
        </p:spPr>
        <p:txBody>
          <a:bodyPr wrap="square">
            <a:spAutoFit/>
          </a:bodyPr>
          <a:lstStyle/>
          <a:p>
            <a:pPr marL="180975" indent="-180975" defTabSz="914306">
              <a:spcAft>
                <a:spcPts val="600"/>
              </a:spcAft>
              <a:buClr>
                <a:schemeClr val="accent1"/>
              </a:buClr>
              <a:buFont typeface="Wingdings" charset="2"/>
              <a:buChar char="§"/>
            </a:pPr>
            <a:r>
              <a:rPr lang="de-AT" sz="1300" b="1" dirty="0"/>
              <a:t>Mitarbeitspunkte: </a:t>
            </a:r>
          </a:p>
          <a:p>
            <a:pPr marL="360363" lvl="2" indent="-180975" defTabSz="914306">
              <a:spcAft>
                <a:spcPts val="600"/>
              </a:spcAft>
              <a:buFont typeface="Wingdings" pitchFamily="2" charset="2"/>
              <a:buChar char="§"/>
              <a:tabLst>
                <a:tab pos="360363" algn="l"/>
              </a:tabLst>
            </a:pPr>
            <a:r>
              <a:rPr lang="de-AT" sz="1300" dirty="0"/>
              <a:t>Insgesamt </a:t>
            </a:r>
            <a:r>
              <a:rPr lang="de-AT" sz="1300" dirty="0" err="1"/>
              <a:t>max</a:t>
            </a:r>
            <a:r>
              <a:rPr lang="de-AT" sz="1300" dirty="0"/>
              <a:t> 12 Punkte </a:t>
            </a:r>
          </a:p>
          <a:p>
            <a:pPr marL="360363" lvl="2" indent="-180975" defTabSz="914306">
              <a:buFont typeface="Wingdings" pitchFamily="2" charset="2"/>
              <a:buChar char="§"/>
              <a:tabLst>
                <a:tab pos="360363" algn="l"/>
              </a:tabLst>
            </a:pPr>
            <a:r>
              <a:rPr lang="de-AT" sz="1300" dirty="0"/>
              <a:t>Pro Kurs </a:t>
            </a:r>
            <a:r>
              <a:rPr lang="de-AT" sz="1300" dirty="0" err="1"/>
              <a:t>max</a:t>
            </a:r>
            <a:r>
              <a:rPr lang="de-AT" sz="1300" dirty="0"/>
              <a:t> 4 Punkte (Kurse III-V), </a:t>
            </a:r>
          </a:p>
          <a:p>
            <a:pPr marL="360363" lvl="2" indent="-180975" defTabSz="914306">
              <a:spcAft>
                <a:spcPts val="600"/>
              </a:spcAft>
              <a:tabLst>
                <a:tab pos="360363" algn="l"/>
              </a:tabLst>
            </a:pPr>
            <a:r>
              <a:rPr lang="de-AT" sz="1300" dirty="0"/>
              <a:t>	pro LV-Einheit </a:t>
            </a:r>
            <a:r>
              <a:rPr lang="de-AT" sz="1300" dirty="0" err="1"/>
              <a:t>max</a:t>
            </a:r>
            <a:r>
              <a:rPr lang="de-AT" sz="1300" dirty="0"/>
              <a:t> 1 Punkt</a:t>
            </a:r>
          </a:p>
          <a:p>
            <a:pPr marL="360363" lvl="2" indent="-180975" defTabSz="914306">
              <a:spcAft>
                <a:spcPts val="600"/>
              </a:spcAft>
              <a:buFont typeface="Wingdings" pitchFamily="2" charset="2"/>
              <a:buChar char="§"/>
              <a:tabLst>
                <a:tab pos="360363" algn="l"/>
              </a:tabLst>
            </a:pPr>
            <a:r>
              <a:rPr lang="de-AT" sz="1300" dirty="0"/>
              <a:t>Zusätzliche Möglichkeiten durch Case-Studies</a:t>
            </a:r>
          </a:p>
          <a:p>
            <a:pPr marL="360363" lvl="2" indent="-180975" defTabSz="914306">
              <a:spcAft>
                <a:spcPts val="600"/>
              </a:spcAft>
              <a:buFont typeface="Wingdings" pitchFamily="2" charset="2"/>
              <a:buChar char="§"/>
              <a:tabLst>
                <a:tab pos="360363" algn="l"/>
              </a:tabLst>
            </a:pPr>
            <a:r>
              <a:rPr lang="de-AT" sz="1300" dirty="0"/>
              <a:t>Keine Berücksichtigung bei negativer Note</a:t>
            </a:r>
          </a:p>
        </p:txBody>
      </p:sp>
      <p:sp>
        <p:nvSpPr>
          <p:cNvPr id="22" name="Pfeil nach unten 21"/>
          <p:cNvSpPr/>
          <p:nvPr/>
        </p:nvSpPr>
        <p:spPr>
          <a:xfrm>
            <a:off x="1454132" y="2153871"/>
            <a:ext cx="645885" cy="2598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AT"/>
          </a:p>
        </p:txBody>
      </p:sp>
      <p:sp>
        <p:nvSpPr>
          <p:cNvPr id="26" name="Pfeil nach unten 25"/>
          <p:cNvSpPr/>
          <p:nvPr/>
        </p:nvSpPr>
        <p:spPr>
          <a:xfrm>
            <a:off x="2894292" y="2642465"/>
            <a:ext cx="645885" cy="25983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AT"/>
          </a:p>
        </p:txBody>
      </p:sp>
      <p:sp>
        <p:nvSpPr>
          <p:cNvPr id="7" name="Textfeld 6"/>
          <p:cNvSpPr txBox="1"/>
          <p:nvPr/>
        </p:nvSpPr>
        <p:spPr>
          <a:xfrm>
            <a:off x="1129003" y="2413703"/>
            <a:ext cx="1296000" cy="338554"/>
          </a:xfrm>
          <a:prstGeom prst="rect">
            <a:avLst/>
          </a:prstGeom>
          <a:noFill/>
        </p:spPr>
        <p:txBody>
          <a:bodyPr wrap="square" rtlCol="0">
            <a:spAutoFit/>
          </a:bodyPr>
          <a:lstStyle/>
          <a:p>
            <a:pPr algn="ctr"/>
            <a:r>
              <a:rPr lang="de-AT" sz="800" dirty="0"/>
              <a:t>Anwesenheitspflicht von min 80 %</a:t>
            </a:r>
          </a:p>
        </p:txBody>
      </p:sp>
      <p:sp>
        <p:nvSpPr>
          <p:cNvPr id="27" name="Textfeld 26"/>
          <p:cNvSpPr txBox="1"/>
          <p:nvPr/>
        </p:nvSpPr>
        <p:spPr>
          <a:xfrm>
            <a:off x="2566056" y="2902297"/>
            <a:ext cx="1296000" cy="338554"/>
          </a:xfrm>
          <a:prstGeom prst="rect">
            <a:avLst/>
          </a:prstGeom>
          <a:noFill/>
        </p:spPr>
        <p:txBody>
          <a:bodyPr wrap="square" rtlCol="0">
            <a:spAutoFit/>
          </a:bodyPr>
          <a:lstStyle/>
          <a:p>
            <a:pPr algn="ctr"/>
            <a:r>
              <a:rPr lang="de-AT" sz="800" dirty="0"/>
              <a:t>Anwesenheitspflicht von min 50 %</a:t>
            </a:r>
          </a:p>
        </p:txBody>
      </p:sp>
      <p:sp>
        <p:nvSpPr>
          <p:cNvPr id="28" name="Rechteck 27"/>
          <p:cNvSpPr/>
          <p:nvPr/>
        </p:nvSpPr>
        <p:spPr>
          <a:xfrm>
            <a:off x="2165445" y="2353163"/>
            <a:ext cx="331710" cy="523220"/>
          </a:xfrm>
          <a:prstGeom prst="rect">
            <a:avLst/>
          </a:prstGeom>
        </p:spPr>
        <p:txBody>
          <a:bodyPr wrap="square">
            <a:spAutoFit/>
          </a:bodyPr>
          <a:lstStyle/>
          <a:p>
            <a:pPr marL="0" lvl="1"/>
            <a:r>
              <a:rPr lang="de-DE" sz="2800" dirty="0">
                <a:solidFill>
                  <a:srgbClr val="73BAD1"/>
                </a:solidFill>
                <a:sym typeface="Wingdings" panose="05000000000000000000" pitchFamily="2" charset="2"/>
              </a:rPr>
              <a:t></a:t>
            </a:r>
            <a:endParaRPr lang="de-DE" sz="2800" dirty="0">
              <a:solidFill>
                <a:srgbClr val="73BAD1"/>
              </a:solidFill>
            </a:endParaRPr>
          </a:p>
        </p:txBody>
      </p:sp>
      <p:sp>
        <p:nvSpPr>
          <p:cNvPr id="29" name="Rechteck 28"/>
          <p:cNvSpPr/>
          <p:nvPr/>
        </p:nvSpPr>
        <p:spPr>
          <a:xfrm>
            <a:off x="3605604" y="2841859"/>
            <a:ext cx="331710" cy="523220"/>
          </a:xfrm>
          <a:prstGeom prst="rect">
            <a:avLst/>
          </a:prstGeom>
        </p:spPr>
        <p:txBody>
          <a:bodyPr wrap="square">
            <a:spAutoFit/>
          </a:bodyPr>
          <a:lstStyle/>
          <a:p>
            <a:pPr marL="0" lvl="1"/>
            <a:r>
              <a:rPr lang="de-DE" sz="2800" dirty="0">
                <a:solidFill>
                  <a:srgbClr val="73BAD1"/>
                </a:solidFill>
                <a:sym typeface="Wingdings" panose="05000000000000000000" pitchFamily="2" charset="2"/>
              </a:rPr>
              <a:t></a:t>
            </a:r>
            <a:endParaRPr lang="de-DE" sz="2800" dirty="0">
              <a:solidFill>
                <a:srgbClr val="73BAD1"/>
              </a:solidFill>
            </a:endParaRPr>
          </a:p>
        </p:txBody>
      </p:sp>
      <p:sp>
        <p:nvSpPr>
          <p:cNvPr id="2" name="Pfeil nach rechts 1"/>
          <p:cNvSpPr/>
          <p:nvPr/>
        </p:nvSpPr>
        <p:spPr>
          <a:xfrm>
            <a:off x="4169501" y="1702583"/>
            <a:ext cx="1596452" cy="368905"/>
          </a:xfrm>
          <a:prstGeom prst="rightArrow">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AT"/>
          </a:p>
        </p:txBody>
      </p:sp>
    </p:spTree>
    <p:extLst>
      <p:ext uri="{BB962C8B-B14F-4D97-AF65-F5344CB8AC3E}">
        <p14:creationId xmlns:p14="http://schemas.microsoft.com/office/powerpoint/2010/main" val="328436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75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750"/>
                                        <p:tgtEl>
                                          <p:spTgt spid="28"/>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3000"/>
                            </p:stCondLst>
                            <p:childTnLst>
                              <p:par>
                                <p:cTn id="21" presetID="21"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2)">
                                      <p:cBhvr>
                                        <p:cTn id="2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462019" y="2241030"/>
            <a:ext cx="7759644" cy="2957488"/>
          </a:xfrm>
        </p:spPr>
        <p:txBody>
          <a:bodyPr>
            <a:noAutofit/>
          </a:bodyPr>
          <a:lstStyle/>
          <a:p>
            <a:r>
              <a:rPr lang="de-AT" sz="1400" dirty="0"/>
              <a:t>Platzzuteilung:</a:t>
            </a:r>
          </a:p>
          <a:p>
            <a:pPr lvl="1"/>
            <a:r>
              <a:rPr lang="de-AT" sz="1200" dirty="0"/>
              <a:t>Anmeldung über </a:t>
            </a:r>
            <a:r>
              <a:rPr lang="de-AT" sz="1200" dirty="0" err="1"/>
              <a:t>Learn@WU</a:t>
            </a:r>
            <a:r>
              <a:rPr lang="de-AT" sz="1200" dirty="0"/>
              <a:t> am Beginn des Semesters</a:t>
            </a:r>
          </a:p>
          <a:p>
            <a:pPr lvl="1"/>
            <a:r>
              <a:rPr lang="de-AT" sz="1300" dirty="0"/>
              <a:t>Vergabe über </a:t>
            </a:r>
            <a:r>
              <a:rPr lang="de-AT" sz="1300" b="1" dirty="0"/>
              <a:t>Notendurchschnitt</a:t>
            </a:r>
            <a:r>
              <a:rPr lang="de-AT" sz="1300" dirty="0"/>
              <a:t> (STEOP, Kurs I)</a:t>
            </a:r>
          </a:p>
          <a:p>
            <a:pPr marL="266700" lvl="1" indent="0">
              <a:buNone/>
            </a:pPr>
            <a:endParaRPr lang="de-AT" sz="1300" dirty="0"/>
          </a:p>
          <a:p>
            <a:r>
              <a:rPr lang="de-AT" sz="1400" dirty="0"/>
              <a:t>Themenzuteilung:</a:t>
            </a:r>
          </a:p>
          <a:p>
            <a:pPr lvl="1"/>
            <a:r>
              <a:rPr lang="de-AT" sz="1200" dirty="0"/>
              <a:t>Beginn/Mitte 2. Semestermonat</a:t>
            </a:r>
          </a:p>
          <a:p>
            <a:endParaRPr lang="de-AT" sz="1400" dirty="0"/>
          </a:p>
          <a:p>
            <a:r>
              <a:rPr lang="de-AT" sz="1400" dirty="0"/>
              <a:t>Bearbeitungszeit</a:t>
            </a:r>
            <a:r>
              <a:rPr lang="en-GB" sz="1400" dirty="0"/>
              <a:t>: </a:t>
            </a:r>
            <a:r>
              <a:rPr lang="en-GB" sz="1400" b="1" dirty="0"/>
              <a:t>6 </a:t>
            </a:r>
            <a:r>
              <a:rPr lang="en-GB" sz="1400" b="1" dirty="0" err="1"/>
              <a:t>Monate</a:t>
            </a:r>
            <a:endParaRPr lang="en-GB" sz="1400" b="1" dirty="0"/>
          </a:p>
          <a:p>
            <a:endParaRPr lang="de-AT" sz="1400" dirty="0"/>
          </a:p>
          <a:p>
            <a:r>
              <a:rPr lang="de-AT" sz="1400" dirty="0"/>
              <a:t>Details: </a:t>
            </a:r>
            <a:r>
              <a:rPr lang="de-AT" sz="1400" dirty="0">
                <a:hlinkClick r:id="rId3"/>
              </a:rPr>
              <a:t>https://www.wu.ac.at/accounting/lehre/sbwl-rechnungslegung-und-steuerlehre/bachelorarbeiten</a:t>
            </a:r>
            <a:endParaRPr lang="de-AT" sz="1400" dirty="0"/>
          </a:p>
          <a:p>
            <a:endParaRPr lang="de-AT" sz="1400" dirty="0"/>
          </a:p>
        </p:txBody>
      </p:sp>
      <p:sp>
        <p:nvSpPr>
          <p:cNvPr id="9" name="Titel 8"/>
          <p:cNvSpPr>
            <a:spLocks noGrp="1"/>
          </p:cNvSpPr>
          <p:nvPr>
            <p:ph type="title"/>
          </p:nvPr>
        </p:nvSpPr>
        <p:spPr/>
        <p:txBody>
          <a:bodyPr/>
          <a:lstStyle/>
          <a:p>
            <a:r>
              <a:rPr lang="de-AT" dirty="0"/>
              <a:t>Bachelorarbeiten</a:t>
            </a:r>
          </a:p>
        </p:txBody>
      </p:sp>
      <p:sp>
        <p:nvSpPr>
          <p:cNvPr id="11" name="Abgerundetes Rechteck 10"/>
          <p:cNvSpPr/>
          <p:nvPr/>
        </p:nvSpPr>
        <p:spPr>
          <a:xfrm>
            <a:off x="539552" y="1477276"/>
            <a:ext cx="1296144"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Kurs I</a:t>
            </a:r>
          </a:p>
        </p:txBody>
      </p:sp>
      <p:sp>
        <p:nvSpPr>
          <p:cNvPr id="12" name="Abgerundetes Rechteck 11"/>
          <p:cNvSpPr/>
          <p:nvPr/>
        </p:nvSpPr>
        <p:spPr>
          <a:xfrm>
            <a:off x="2191183" y="1477276"/>
            <a:ext cx="1296144" cy="432048"/>
          </a:xfrm>
          <a:prstGeom prst="roundRect">
            <a:avLst/>
          </a:prstGeom>
          <a:solidFill>
            <a:srgbClr val="0096D3">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GWA</a:t>
            </a:r>
          </a:p>
        </p:txBody>
      </p:sp>
      <p:sp>
        <p:nvSpPr>
          <p:cNvPr id="13" name="Rechteck 12"/>
          <p:cNvSpPr/>
          <p:nvPr/>
        </p:nvSpPr>
        <p:spPr>
          <a:xfrm>
            <a:off x="1575994" y="1433580"/>
            <a:ext cx="331710" cy="523220"/>
          </a:xfrm>
          <a:prstGeom prst="rect">
            <a:avLst/>
          </a:prstGeom>
        </p:spPr>
        <p:txBody>
          <a:bodyPr wrap="square">
            <a:spAutoFit/>
          </a:bodyPr>
          <a:lstStyle/>
          <a:p>
            <a:pPr marL="0" lvl="1"/>
            <a:r>
              <a:rPr lang="de-DE" sz="2800" dirty="0">
                <a:sym typeface="Wingdings" panose="05000000000000000000" pitchFamily="2" charset="2"/>
              </a:rPr>
              <a:t></a:t>
            </a:r>
            <a:endParaRPr lang="de-DE" sz="2800" dirty="0"/>
          </a:p>
        </p:txBody>
      </p:sp>
      <p:sp>
        <p:nvSpPr>
          <p:cNvPr id="16" name="Rechteck 15"/>
          <p:cNvSpPr/>
          <p:nvPr/>
        </p:nvSpPr>
        <p:spPr>
          <a:xfrm>
            <a:off x="1822996" y="1544179"/>
            <a:ext cx="304441" cy="276999"/>
          </a:xfrm>
          <a:prstGeom prst="rect">
            <a:avLst/>
          </a:prstGeom>
        </p:spPr>
        <p:txBody>
          <a:bodyPr wrap="square">
            <a:spAutoFit/>
          </a:bodyPr>
          <a:lstStyle/>
          <a:p>
            <a:pPr marL="0" lvl="1" algn="ctr"/>
            <a:r>
              <a:rPr lang="de-DE" sz="1200" dirty="0">
                <a:sym typeface="Wingdings" panose="05000000000000000000" pitchFamily="2" charset="2"/>
              </a:rPr>
              <a:t>+</a:t>
            </a:r>
            <a:endParaRPr lang="de-DE" sz="1200" dirty="0"/>
          </a:p>
        </p:txBody>
      </p:sp>
      <p:sp>
        <p:nvSpPr>
          <p:cNvPr id="17" name="Pfeil nach rechts 16"/>
          <p:cNvSpPr/>
          <p:nvPr/>
        </p:nvSpPr>
        <p:spPr>
          <a:xfrm>
            <a:off x="3767834" y="1514646"/>
            <a:ext cx="1596452" cy="368905"/>
          </a:xfrm>
          <a:prstGeom prst="rightArrow">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AT"/>
          </a:p>
        </p:txBody>
      </p:sp>
      <p:sp>
        <p:nvSpPr>
          <p:cNvPr id="19" name="Abgerundetes Rechteck 18"/>
          <p:cNvSpPr/>
          <p:nvPr/>
        </p:nvSpPr>
        <p:spPr>
          <a:xfrm>
            <a:off x="5584019" y="1477276"/>
            <a:ext cx="1718389" cy="432048"/>
          </a:xfrm>
          <a:prstGeom prst="roundRect">
            <a:avLst/>
          </a:prstGeom>
          <a:solidFill>
            <a:srgbClr val="0096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Bachelorarbeit</a:t>
            </a:r>
          </a:p>
        </p:txBody>
      </p:sp>
      <p:sp>
        <p:nvSpPr>
          <p:cNvPr id="2" name="Runde Klammer links/rechts 1"/>
          <p:cNvSpPr/>
          <p:nvPr/>
        </p:nvSpPr>
        <p:spPr>
          <a:xfrm>
            <a:off x="2128314" y="1433581"/>
            <a:ext cx="1416859" cy="523220"/>
          </a:xfrm>
          <a:prstGeom prst="bracketPair">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de-AT"/>
          </a:p>
        </p:txBody>
      </p:sp>
    </p:spTree>
    <p:extLst>
      <p:ext uri="{BB962C8B-B14F-4D97-AF65-F5344CB8AC3E}">
        <p14:creationId xmlns:p14="http://schemas.microsoft.com/office/powerpoint/2010/main" val="3622637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500"/>
                                        <p:tgtEl>
                                          <p:spTgt spid="13"/>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1500"/>
                            </p:stCondLst>
                            <p:childTnLst>
                              <p:par>
                                <p:cTn id="18" presetID="21" presetClass="entr" presetSubtype="2"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2)">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6"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potx" id="{C8612639-65F1-4A29-AEA0-583648DEDA9D}" vid="{25590026-CF65-45F8-B410-0719610118A9}"/>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 xsi:nil="true"/>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Office 2007-2013</Format>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0dcebb7a579e7f029c72fac92e1dfe73">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b5ffb9764d314564f3e389d2af5484ad"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Office 2003"/>
              <xsd:enumeration value="Office 2007-2013"/>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6E6C7-3DD6-43BF-826C-5C570E08792D}">
  <ds:schemaRefs>
    <ds:schemaRef ds:uri="http://schemas.microsoft.com/office/2006/metadata/properties"/>
    <ds:schemaRef ds:uri="1a8d9a65-8471-4209-a900-f8e11db75e0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e413db-0745-4f3a-8dca-564dc7ff6f7d"/>
    <ds:schemaRef ds:uri="http://purl.org/dc/elements/1.1/"/>
    <ds:schemaRef ds:uri="08b0a3ee-3d2a-451c-9a1a-7e5d5b0c9c77"/>
    <ds:schemaRef ds:uri="http://www.w3.org/XML/1998/namespace"/>
    <ds:schemaRef ds:uri="http://purl.org/dc/dcmitype/"/>
  </ds:schemaRefs>
</ds:datastoreItem>
</file>

<file path=customXml/itemProps2.xml><?xml version="1.0" encoding="utf-8"?>
<ds:datastoreItem xmlns:ds="http://schemas.openxmlformats.org/officeDocument/2006/customXml" ds:itemID="{8EE61B86-2077-4BC1-913D-FA3F8B516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677116-F365-4487-AE26-702193C89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Musterpr%C3%A4sentation 16x10 V1-1</Template>
  <TotalTime>0</TotalTime>
  <Words>1402</Words>
  <Application>Microsoft Macintosh PowerPoint</Application>
  <PresentationFormat>Bildschirmpräsentation (16:10)</PresentationFormat>
  <Paragraphs>282</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Georgia</vt:lpstr>
      <vt:lpstr>Verdana</vt:lpstr>
      <vt:lpstr>Wingdings</vt:lpstr>
      <vt:lpstr>WU 16:10</vt:lpstr>
      <vt:lpstr>SBWL Rechnungslegung und Steuerlehre</vt:lpstr>
      <vt:lpstr>Übersicht</vt:lpstr>
      <vt:lpstr>Berufsbilder</vt:lpstr>
      <vt:lpstr>Übersicht</vt:lpstr>
      <vt:lpstr>Aufnahme SBWL ReSt</vt:lpstr>
      <vt:lpstr>Aufbau der SBWL</vt:lpstr>
      <vt:lpstr>Studienempfehlung</vt:lpstr>
      <vt:lpstr>Schriftliche Modulprüfung</vt:lpstr>
      <vt:lpstr>Bachelorarbeiten</vt:lpstr>
      <vt:lpstr>Übersicht</vt:lpstr>
      <vt:lpstr>Kurs I – Grundzüge der Bilanzierung und Unternehmensbesteuerung</vt:lpstr>
      <vt:lpstr>Kurs II – Unternehmensberichterstattung nach UGB und IFRS</vt:lpstr>
      <vt:lpstr>Kurs III – Investition, Finanzierung, Steuern</vt:lpstr>
      <vt:lpstr>Kurs IV – Steuerbilanzen und Bilanzpolitik</vt:lpstr>
      <vt:lpstr>Kurs V – Jahresabschlussprüfung</vt:lpstr>
      <vt:lpstr>Übersicht</vt:lpstr>
      <vt:lpstr>Praxisbezug in der SBWL</vt:lpstr>
      <vt:lpstr>Übersicht</vt:lpstr>
      <vt:lpstr>Wichtige Termine im aktuellen Semester</vt:lpstr>
      <vt:lpstr>Übersicht</vt:lpstr>
      <vt:lpstr>Informationen zur SBWL</vt:lpstr>
      <vt:lpstr>SBWL Rechnungslegung und Steuerlehre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2017-05-26T20:36:22Z</dcterms:created>
  <dcterms:modified xsi:type="dcterms:W3CDTF">2024-01-14T15:45:22Z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0x010100BCF651A35DF3154DB01328AF51148DAE</vt:lpwstr>
  </property>
  <property fmtid="{D5CDD505-2E9C-101B-9397-08002B2CF9AE}" pid="3" name="WU Thema">
    <vt:lpwstr>403;#Corporate Design|19895bcd-b158-45ae-ab7b-f5ca217dfcec</vt:lpwstr>
  </property>
  <property fmtid="{D5CDD505-2E9C-101B-9397-08002B2CF9AE}" pid="4" name="Dokumentenart">
    <vt:lpwstr>266;#Vorlagen|17fc50ed-8ad1-47be-ab12-04243fd74ddb</vt:lpwstr>
  </property>
</Properties>
</file>