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9" r:id="rId6"/>
    <p:sldId id="290" r:id="rId7"/>
    <p:sldId id="294" r:id="rId8"/>
    <p:sldId id="292" r:id="rId9"/>
    <p:sldId id="293" r:id="rId10"/>
    <p:sldId id="283" r:id="rId11"/>
    <p:sldId id="284" r:id="rId12"/>
    <p:sldId id="286" r:id="rId13"/>
    <p:sldId id="287" r:id="rId14"/>
  </p:sldIdLst>
  <p:sldSz cx="9144000" cy="6858000" type="screen4x3"/>
  <p:notesSz cx="6742113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241">
          <p15:clr>
            <a:srgbClr val="A4A3A4"/>
          </p15:clr>
        </p15:guide>
        <p15:guide id="4" pos="31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6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0" autoAdjust="0"/>
    <p:restoredTop sz="87609" autoAdjust="0"/>
  </p:normalViewPr>
  <p:slideViewPr>
    <p:cSldViewPr showGuides="1">
      <p:cViewPr varScale="1">
        <p:scale>
          <a:sx n="96" d="100"/>
          <a:sy n="96" d="100"/>
        </p:scale>
        <p:origin x="1788" y="90"/>
      </p:cViewPr>
      <p:guideLst>
        <p:guide orient="horz" pos="2160"/>
        <p:guide pos="2880"/>
        <p:guide pos="4241"/>
        <p:guide pos="31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2406" y="-96"/>
      </p:cViewPr>
      <p:guideLst>
        <p:guide orient="horz" pos="3066"/>
        <p:guide pos="2160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42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900" cap="all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42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6BCC2-1ACB-47B7-9BD5-D07B511D4BCC}" type="datetimeFigureOut">
              <a:rPr lang="de-DE" sz="900" cap="all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15.01.2024</a:t>
            </a:fld>
            <a:endParaRPr lang="de-AT" sz="900" cap="all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6776"/>
            <a:ext cx="2921582" cy="4942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900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8971" y="9376776"/>
            <a:ext cx="2921582" cy="4942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F0C54-50F9-488D-9F36-A0537D25AB73}" type="slidenum">
              <a:rPr lang="de-AT" sz="900" cap="all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‹Nr.›</a:t>
            </a:fld>
            <a:endParaRPr lang="de-AT" sz="900" cap="all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 cap="all" baseline="0">
                <a:latin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 cap="all" baseline="0">
                <a:latin typeface="Verdana" pitchFamily="34" charset="0"/>
              </a:defRPr>
            </a:lvl1pPr>
          </a:lstStyle>
          <a:p>
            <a:fld id="{A1DB3EEE-453D-45AD-A07B-ADA37DD2F94A}" type="datetimeFigureOut">
              <a:rPr lang="de-DE" smtClean="0"/>
              <a:pPr/>
              <a:t>15.01.2024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cap="all" baseline="0">
                <a:latin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cap="all" baseline="0">
                <a:latin typeface="Verdana" pitchFamily="34" charset="0"/>
              </a:defRPr>
            </a:lvl1pPr>
          </a:lstStyle>
          <a:p>
            <a:fld id="{0DBFB593-90D8-42EF-B042-3F5628C06FFC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504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b="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24C62-D5D0-44C0-A385-089B8C58120F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410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988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090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295576" y="750745"/>
            <a:ext cx="8552850" cy="2445120"/>
            <a:chOff x="287338" y="603319"/>
            <a:chExt cx="8552850" cy="2037600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35511" y="6153219"/>
            <a:ext cx="2094908" cy="4838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561638"/>
            <a:ext cx="5436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1191698"/>
            <a:ext cx="5436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52996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364"/>
            <a:endParaRPr lang="de-AT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5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723983"/>
            <a:ext cx="8552850" cy="244512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52996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AT" dirty="0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561638"/>
            <a:ext cx="5436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F16FBD4-A1A0-4C0D-8ECA-591A550A295A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15.01.2024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BE3DC40E-DBBE-4E2D-9EEC-FBF0DA0E9179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78" y="6410130"/>
            <a:ext cx="1301836" cy="299273"/>
          </a:xfrm>
          <a:prstGeom prst="rect">
            <a:avLst/>
          </a:prstGeom>
        </p:spPr>
      </p:pic>
      <p:pic>
        <p:nvPicPr>
          <p:cNvPr id="12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509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723985"/>
            <a:ext cx="8552850" cy="2078015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563112"/>
            <a:ext cx="5436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171489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AT" dirty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16FBD4-A1A0-4C0D-8ECA-591A550A295A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15.01.2024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Fusszeile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BE3DC40E-DBBE-4E2D-9EEC-FBF0DA0E9179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78" y="6410130"/>
            <a:ext cx="1301836" cy="2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3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7" y="1613538"/>
            <a:ext cx="8210548" cy="5244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252226"/>
            <a:ext cx="9144000" cy="3024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srgbClr val="FFFFFF"/>
                </a:solidFill>
              </a:rPr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Titelmasterformat durch Klicken bearbeiten</a:t>
            </a:r>
          </a:p>
        </p:txBody>
      </p:sp>
      <p:pic>
        <p:nvPicPr>
          <p:cNvPr id="6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4076" y="347491"/>
            <a:ext cx="1395104" cy="7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8521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6" y="1613536"/>
            <a:ext cx="3960000" cy="4631054"/>
          </a:xfrm>
        </p:spPr>
        <p:txBody>
          <a:bodyPr>
            <a:normAutofit/>
          </a:bodyPr>
          <a:lstStyle>
            <a:lvl1pPr>
              <a:defRPr sz="1600"/>
            </a:lvl1pPr>
            <a:lvl2pPr marL="541290" indent="-285738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613536"/>
            <a:ext cx="3960000" cy="4631054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290" indent="-285738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0548-BB61-4975-B080-1B6E0D52ECC3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15.01.2024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BE3DC40E-DBBE-4E2D-9EEC-FBF0DA0E9179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615141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6" y="2323189"/>
            <a:ext cx="3960000" cy="39214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2323189"/>
            <a:ext cx="3960000" cy="39214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5" y="1613536"/>
            <a:ext cx="3960811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3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6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0" indent="0">
              <a:buNone/>
              <a:defRPr sz="1600" b="1"/>
            </a:lvl7pPr>
            <a:lvl8pPr marL="3199945" indent="0">
              <a:buNone/>
              <a:defRPr sz="1600" b="1"/>
            </a:lvl8pPr>
            <a:lvl9pPr marL="3657080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08B580-4914-472C-873D-0ABC3D2F1944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15.01.2024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Fusszeile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BE3DC40E-DBBE-4E2D-9EEC-FBF0DA0E9179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Titelmasterformat durch Klicken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5" y="1613536"/>
            <a:ext cx="3960811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3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6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0" indent="0">
              <a:buNone/>
              <a:defRPr sz="1600" b="1"/>
            </a:lvl7pPr>
            <a:lvl8pPr marL="3199945" indent="0">
              <a:buNone/>
              <a:defRPr sz="1600" b="1"/>
            </a:lvl8pPr>
            <a:lvl9pPr marL="3657080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  <p:extLst>
      <p:ext uri="{BB962C8B-B14F-4D97-AF65-F5344CB8AC3E}">
        <p14:creationId xmlns:p14="http://schemas.microsoft.com/office/powerpoint/2010/main" val="141221030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2380617"/>
            <a:ext cx="514800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 defTabSz="1097280" fontAlgn="auto">
              <a:spcBef>
                <a:spcPts val="0"/>
              </a:spcBef>
              <a:spcAft>
                <a:spcPts val="0"/>
              </a:spcAft>
            </a:pPr>
            <a:endParaRPr lang="de-AT" sz="1800" dirty="0">
              <a:solidFill>
                <a:srgbClr val="000000"/>
              </a:solidFill>
            </a:endParaRPr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2552702"/>
            <a:ext cx="590932" cy="2703196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00757" y="3071813"/>
            <a:ext cx="2763926" cy="2173549"/>
          </a:xfrm>
        </p:spPr>
        <p:txBody>
          <a:bodyPr>
            <a:normAutofit/>
          </a:bodyPr>
          <a:lstStyle>
            <a:lvl1pPr marL="0" marR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0B22D8-19A8-4750-AD83-286C35A4BCEC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15.01.2024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BE3DC40E-DBBE-4E2D-9EEC-FBF0DA0E9179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1221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54556" y="6341555"/>
            <a:ext cx="3217443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Public Management II</a:t>
            </a:r>
          </a:p>
        </p:txBody>
      </p:sp>
    </p:spTree>
    <p:extLst>
      <p:ext uri="{BB962C8B-B14F-4D97-AF65-F5344CB8AC3E}">
        <p14:creationId xmlns:p14="http://schemas.microsoft.com/office/powerpoint/2010/main" val="355825402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/>
              <a:t>Folienlayout für zwei Inhalte (Vergleich)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Public Management </a:t>
            </a:r>
            <a:r>
              <a:rPr lang="de-AT" dirty="0" err="1">
                <a:solidFill>
                  <a:srgbClr val="000000">
                    <a:tint val="75000"/>
                  </a:srgbClr>
                </a:solidFill>
              </a:rPr>
              <a:t>ii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 hier einfügen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4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DB00DAD-AAFD-4423-9016-B81BB1903077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15.01.2024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1078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02606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1800">
              <a:solidFill>
                <a:srgbClr val="000000"/>
              </a:solidFill>
            </a:endParaRPr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2407" y="6341555"/>
            <a:ext cx="892150" cy="365125"/>
          </a:xfrm>
        </p:spPr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A7BEC0E-A10A-46DD-B6FB-30F1E68150A3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15.01.2024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54556" y="6341555"/>
            <a:ext cx="3217443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Public Management II</a:t>
            </a:r>
          </a:p>
        </p:txBody>
      </p:sp>
    </p:spTree>
    <p:extLst>
      <p:ext uri="{BB962C8B-B14F-4D97-AF65-F5344CB8AC3E}">
        <p14:creationId xmlns:p14="http://schemas.microsoft.com/office/powerpoint/2010/main" val="15776249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>
          <a:xfrm>
            <a:off x="287338" y="723985"/>
            <a:ext cx="8552850" cy="2078015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555385"/>
            <a:ext cx="5466982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8" y="1191698"/>
            <a:ext cx="5466982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171489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AT" dirty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3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35511" y="6153219"/>
            <a:ext cx="2094908" cy="4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3528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54556" y="6341555"/>
            <a:ext cx="3217443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Public Management II</a:t>
            </a:r>
          </a:p>
        </p:txBody>
      </p:sp>
    </p:spTree>
    <p:extLst>
      <p:ext uri="{BB962C8B-B14F-4D97-AF65-F5344CB8AC3E}">
        <p14:creationId xmlns:p14="http://schemas.microsoft.com/office/powerpoint/2010/main" val="10221101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/>
              <a:t>Folienlayout für zwei Inhalte (Vergleich)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Public Management </a:t>
            </a:r>
            <a:r>
              <a:rPr lang="de-AT" dirty="0" err="1">
                <a:solidFill>
                  <a:srgbClr val="000000">
                    <a:tint val="75000"/>
                  </a:srgbClr>
                </a:solidFill>
              </a:rPr>
              <a:t>ii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 hier einfügen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4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DB00DAD-AAFD-4423-9016-B81BB1903077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15.01.2024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3900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90694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AT" sz="1800">
              <a:solidFill>
                <a:srgbClr val="000000"/>
              </a:solidFill>
            </a:endParaRPr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2407" y="6341555"/>
            <a:ext cx="892150" cy="365125"/>
          </a:xfrm>
        </p:spPr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A7BEC0E-A10A-46DD-B6FB-30F1E68150A3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15.01.2024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54556" y="6341555"/>
            <a:ext cx="3217443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Public Management II</a:t>
            </a:r>
          </a:p>
        </p:txBody>
      </p:sp>
    </p:spTree>
    <p:extLst>
      <p:ext uri="{BB962C8B-B14F-4D97-AF65-F5344CB8AC3E}">
        <p14:creationId xmlns:p14="http://schemas.microsoft.com/office/powerpoint/2010/main" val="68532077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0" y="188913"/>
            <a:ext cx="8959850" cy="6492244"/>
            <a:chOff x="0" y="188913"/>
            <a:chExt cx="8959850" cy="6492244"/>
          </a:xfrm>
        </p:grpSpPr>
        <p:sp>
          <p:nvSpPr>
            <p:cNvPr id="11" name="Rechteck 10"/>
            <p:cNvSpPr/>
            <p:nvPr userDrawn="1"/>
          </p:nvSpPr>
          <p:spPr bwMode="blackWhite">
            <a:xfrm>
              <a:off x="0" y="188913"/>
              <a:ext cx="8959850" cy="314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echteck 11"/>
            <p:cNvSpPr/>
            <p:nvPr userDrawn="1"/>
          </p:nvSpPr>
          <p:spPr bwMode="blackWhite">
            <a:xfrm>
              <a:off x="0" y="3524251"/>
              <a:ext cx="8959850" cy="31569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5" name="Grafik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5419562" y="548680"/>
              <a:ext cx="3206988" cy="1692493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462405" y="3654044"/>
            <a:ext cx="7132405" cy="1141422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62405" y="4880088"/>
            <a:ext cx="7133931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Untertitel der Präsentation eingeben</a:t>
            </a:r>
            <a:endParaRPr lang="de-AT" dirty="0"/>
          </a:p>
        </p:txBody>
      </p:sp>
      <p:pic>
        <p:nvPicPr>
          <p:cNvPr id="9" name="Bild 8" descr="Akkreditieruns-Logos-2015-ne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660408" y="2548090"/>
            <a:ext cx="2944040" cy="6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9915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r Titel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0" y="188913"/>
            <a:ext cx="8959850" cy="1477327"/>
            <a:chOff x="0" y="188913"/>
            <a:chExt cx="8959850" cy="1477327"/>
          </a:xfrm>
        </p:grpSpPr>
        <p:sp>
          <p:nvSpPr>
            <p:cNvPr id="4" name="Rechteck 3"/>
            <p:cNvSpPr/>
            <p:nvPr userDrawn="1"/>
          </p:nvSpPr>
          <p:spPr bwMode="blackWhite">
            <a:xfrm>
              <a:off x="0" y="188913"/>
              <a:ext cx="8959850" cy="1477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5" name="Grafik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7048846" y="452661"/>
              <a:ext cx="1582509" cy="83559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4524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 userDrawn="1">
            <p:ph sz="quarter" idx="10" hasCustomPrompt="1"/>
          </p:nvPr>
        </p:nvSpPr>
        <p:spPr>
          <a:xfrm>
            <a:off x="468314" y="1844675"/>
            <a:ext cx="8491536" cy="4835525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grayWhite">
          <a:xfrm>
            <a:off x="462405" y="1862094"/>
            <a:ext cx="3966720" cy="63976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2" name="Rechteck 11"/>
          <p:cNvSpPr/>
          <p:nvPr userDrawn="1"/>
        </p:nvSpPr>
        <p:spPr bwMode="grayWhite">
          <a:xfrm>
            <a:off x="4712284" y="1862094"/>
            <a:ext cx="3966720" cy="63976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/>
              <a:t>Folienlayout für zwei Inhalte (Vergleich)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Fusszeile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 hier einfügen</a:t>
            </a:r>
          </a:p>
        </p:txBody>
      </p:sp>
      <p:sp>
        <p:nvSpPr>
          <p:cNvPr id="13" name="Datumsplatzhalter 6"/>
          <p:cNvSpPr>
            <a:spLocks noGrp="1"/>
          </p:cNvSpPr>
          <p:nvPr>
            <p:ph type="dt" sz="half" idx="14"/>
          </p:nvPr>
        </p:nvSpPr>
        <p:spPr>
          <a:xfrm>
            <a:off x="5745181" y="6348413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D7CEB0-4416-4776-9938-E2263F3B7E1C}" type="datetime1">
              <a:rPr lang="de-AT" smtClean="0"/>
              <a:t>15.01.2024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557" y="6341555"/>
            <a:ext cx="2895600" cy="365125"/>
          </a:xfrm>
        </p:spPr>
        <p:txBody>
          <a:bodyPr/>
          <a:lstStyle/>
          <a:p>
            <a:r>
              <a:rPr lang="de-AT" dirty="0" err="1"/>
              <a:t>Fusszeile</a:t>
            </a:r>
            <a:endParaRPr lang="de-AT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2407" y="6341555"/>
            <a:ext cx="892150" cy="365125"/>
          </a:xfrm>
        </p:spPr>
        <p:txBody>
          <a:bodyPr/>
          <a:lstStyle/>
          <a:p>
            <a:r>
              <a:rPr lang="de-AT" dirty="0"/>
              <a:t>Seite </a:t>
            </a:r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Datumsplatzhalter 6"/>
          <p:cNvSpPr>
            <a:spLocks noGrp="1"/>
          </p:cNvSpPr>
          <p:nvPr>
            <p:ph type="dt" sz="half" idx="14"/>
          </p:nvPr>
        </p:nvSpPr>
        <p:spPr>
          <a:xfrm>
            <a:off x="5745181" y="6348413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D7CEB0-4416-4776-9938-E2263F3B7E1C}" type="datetime1">
              <a:rPr lang="de-AT" smtClean="0"/>
              <a:t>15.01.2024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613536"/>
            <a:ext cx="7759644" cy="4624686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0F6-B814-432F-A5EF-779CD4E3E58E}" type="datetime1">
              <a:rPr lang="de-AT">
                <a:solidFill>
                  <a:srgbClr val="000000">
                    <a:tint val="75000"/>
                  </a:srgbClr>
                </a:solidFill>
              </a:rPr>
              <a:pPr/>
              <a:t>15.01.2024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Fusszeile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BE3DC40E-DBBE-4E2D-9EEC-FBF0DA0E9179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544678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22" y="6155954"/>
            <a:ext cx="2099896" cy="483824"/>
          </a:xfrm>
          <a:prstGeom prst="rect">
            <a:avLst/>
          </a:prstGeom>
        </p:spPr>
      </p:pic>
      <p:grpSp>
        <p:nvGrpSpPr>
          <p:cNvPr id="12" name="Gruppieren 11"/>
          <p:cNvGrpSpPr/>
          <p:nvPr userDrawn="1"/>
        </p:nvGrpSpPr>
        <p:grpSpPr>
          <a:xfrm>
            <a:off x="287338" y="723983"/>
            <a:ext cx="8552850" cy="244512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52996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AT" dirty="0"/>
              <a:t>Textmasterformat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561638"/>
            <a:ext cx="5436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1191698"/>
            <a:ext cx="5436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456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723985"/>
            <a:ext cx="8552850" cy="2078015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555385"/>
            <a:ext cx="5436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1191698"/>
            <a:ext cx="5436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171489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AT" dirty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22" y="6155954"/>
            <a:ext cx="2099896" cy="4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955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723983"/>
            <a:ext cx="8552850" cy="244512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52996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AT" dirty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10" y="6153219"/>
            <a:ext cx="2094908" cy="48382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561638"/>
            <a:ext cx="5436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1191698"/>
            <a:ext cx="5436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8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723985"/>
            <a:ext cx="8552850" cy="2078015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555385"/>
            <a:ext cx="5436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1191698"/>
            <a:ext cx="5436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171489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AT" dirty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10" y="6153219"/>
            <a:ext cx="2094908" cy="4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643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723983"/>
            <a:ext cx="8552850" cy="244512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52996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AT" dirty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561638"/>
            <a:ext cx="5436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1191698"/>
            <a:ext cx="5436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1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35511" y="6153219"/>
            <a:ext cx="2094908" cy="4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´3 kurz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723985"/>
            <a:ext cx="8552850" cy="2078015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</a:pPr>
              <a:endParaRPr lang="de-AT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555385"/>
            <a:ext cx="5436000" cy="620057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1191698"/>
            <a:ext cx="5436000" cy="36541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3171489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364"/>
            <a:r>
              <a:rPr lang="de-AT" dirty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512313"/>
            <a:ext cx="1638300" cy="292348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689" indent="0">
              <a:buNone/>
              <a:defRPr sz="1050"/>
            </a:lvl2pPr>
            <a:lvl3pPr marL="541316" indent="0">
              <a:buNone/>
              <a:defRPr sz="1050"/>
            </a:lvl3pPr>
            <a:lvl4pPr marL="808006" indent="0">
              <a:buNone/>
              <a:defRPr sz="1000"/>
            </a:lvl4pPr>
            <a:lvl5pPr marL="1077870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365201"/>
            <a:ext cx="1873426" cy="97581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35511" y="6153219"/>
            <a:ext cx="2094908" cy="4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118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13536"/>
            <a:ext cx="7764463" cy="4631054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2" y="6494473"/>
            <a:ext cx="3217444" cy="309702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 fontAlgn="auto">
              <a:spcBef>
                <a:spcPts val="0"/>
              </a:spcBef>
              <a:spcAft>
                <a:spcPts val="0"/>
              </a:spcAft>
            </a:pPr>
            <a:r>
              <a:rPr lang="de-AT" dirty="0">
                <a:solidFill>
                  <a:srgbClr val="000000">
                    <a:tint val="75000"/>
                  </a:srgbClr>
                </a:solidFill>
                <a:latin typeface="Verdana"/>
                <a:cs typeface="+mn-cs"/>
              </a:rPr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6494473"/>
            <a:ext cx="892150" cy="309702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 fontAlgn="auto">
              <a:spcBef>
                <a:spcPts val="0"/>
              </a:spcBef>
              <a:spcAft>
                <a:spcPts val="0"/>
              </a:spcAft>
            </a:pPr>
            <a:r>
              <a:rPr lang="de-AT" dirty="0">
                <a:solidFill>
                  <a:srgbClr val="000000">
                    <a:tint val="75000"/>
                  </a:srgbClr>
                </a:solidFill>
                <a:latin typeface="Verdana"/>
                <a:cs typeface="+mn-cs"/>
              </a:rPr>
              <a:t>SEITE </a:t>
            </a:r>
            <a:fld id="{BE3DC40E-DBBE-4E2D-9EEC-FBF0DA0E9179}" type="slidenum"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  <a:cs typeface="+mn-cs"/>
              </a:rPr>
              <a:pPr defTabSz="109728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  <a:latin typeface="Verdana"/>
              <a:cs typeface="+mn-cs"/>
            </a:endParaRPr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2" y="6494473"/>
            <a:ext cx="987407" cy="309702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097280" fontAlgn="auto">
              <a:spcBef>
                <a:spcPts val="0"/>
              </a:spcBef>
              <a:spcAft>
                <a:spcPts val="0"/>
              </a:spcAft>
            </a:pPr>
            <a:fld id="{EF16FBD4-A1A0-4C0D-8ECA-591A550A295A}" type="datetime1">
              <a:rPr lang="de-AT">
                <a:solidFill>
                  <a:srgbClr val="000000">
                    <a:tint val="75000"/>
                  </a:srgbClr>
                </a:solidFill>
              </a:rPr>
              <a:pPr defTabSz="1097280" fontAlgn="auto">
                <a:spcBef>
                  <a:spcPts val="0"/>
                </a:spcBef>
                <a:spcAft>
                  <a:spcPts val="0"/>
                </a:spcAft>
              </a:pPr>
              <a:t>15.01.2024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252226"/>
            <a:ext cx="9144000" cy="3024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srgbClr val="FFFFFF"/>
                </a:solidFill>
              </a:rPr>
              <a:t>     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7284076" y="347491"/>
            <a:ext cx="1395104" cy="726667"/>
          </a:xfrm>
          <a:prstGeom prst="rect">
            <a:avLst/>
          </a:prstGeom>
        </p:spPr>
      </p:pic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67640"/>
            <a:ext cx="6646730" cy="10845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87" y="6410130"/>
            <a:ext cx="1301836" cy="2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54" r:id="rId25"/>
    <p:sldLayoutId id="2147483664" r:id="rId26"/>
    <p:sldLayoutId id="2147483665" r:id="rId27"/>
    <p:sldLayoutId id="2147483663" r:id="rId28"/>
  </p:sldLayoutIdLst>
  <p:transition>
    <p:fade/>
  </p:transition>
  <p:hf hdr="0" dt="0"/>
  <p:txStyles>
    <p:titleStyle>
      <a:lvl1pPr algn="l" defTabSz="914269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689" indent="-266689" algn="l" defTabSz="91426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29" indent="-273040" algn="l" defTabSz="91426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56" indent="-273040" algn="l" defTabSz="91426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695" indent="-266689" algn="l" defTabSz="91426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384" indent="-263514" algn="l" defTabSz="91426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2" indent="-228568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8" indent="-228568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3" indent="-228568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8" indent="-228568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5179">
          <p15:clr>
            <a:srgbClr val="F26B43"/>
          </p15:clr>
        </p15:guide>
        <p15:guide id="4" pos="5467">
          <p15:clr>
            <a:srgbClr val="F26B43"/>
          </p15:clr>
        </p15:guide>
        <p15:guide id="5" orient="horz" pos="3934">
          <p15:clr>
            <a:srgbClr val="F26B43"/>
          </p15:clr>
        </p15:guide>
        <p15:guide id="6" orient="horz" pos="218">
          <p15:clr>
            <a:srgbClr val="F26B43"/>
          </p15:clr>
        </p15:guide>
        <p15:guide id="7" orient="horz" pos="1016">
          <p15:clr>
            <a:srgbClr val="F26B43"/>
          </p15:clr>
        </p15:guide>
        <p15:guide id="8" orient="horz" pos="42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orgstudies@wu.ac.a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u.ac.at/orgstudie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525"/>
          <a:stretch/>
        </p:blipFill>
        <p:spPr bwMode="auto">
          <a:xfrm>
            <a:off x="7135906" y="3573016"/>
            <a:ext cx="1684567" cy="88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932040" y="4365104"/>
            <a:ext cx="38884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SBWL-Messe Winter 2024</a:t>
            </a:r>
            <a:endParaRPr lang="de-AT" b="1" dirty="0">
              <a:solidFill>
                <a:schemeClr val="accent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05406" y="1268760"/>
            <a:ext cx="5436000" cy="1231200"/>
          </a:xfrm>
        </p:spPr>
        <p:txBody>
          <a:bodyPr/>
          <a:lstStyle/>
          <a:p>
            <a:r>
              <a:rPr lang="de-DE" dirty="0"/>
              <a:t>SBWL Organisation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87338" y="3529967"/>
            <a:ext cx="4284662" cy="2005879"/>
          </a:xfrm>
        </p:spPr>
        <p:txBody>
          <a:bodyPr/>
          <a:lstStyle/>
          <a:p>
            <a:pPr lvl="0" defTabSz="914400">
              <a:spcBef>
                <a:spcPct val="0"/>
              </a:spcBef>
              <a:spcAft>
                <a:spcPts val="0"/>
              </a:spcAft>
              <a:buClrTx/>
              <a:tabLst>
                <a:tab pos="8339138" algn="r"/>
              </a:tabLst>
              <a:defRPr/>
            </a:pPr>
            <a:r>
              <a:rPr lang="de-AT" sz="1600" dirty="0"/>
              <a:t>Institut für </a:t>
            </a:r>
          </a:p>
          <a:p>
            <a:pPr lvl="0" defTabSz="914400">
              <a:spcBef>
                <a:spcPct val="0"/>
              </a:spcBef>
              <a:spcAft>
                <a:spcPts val="0"/>
              </a:spcAft>
              <a:buClrTx/>
              <a:tabLst>
                <a:tab pos="8339138" algn="r"/>
              </a:tabLst>
              <a:defRPr/>
            </a:pPr>
            <a:r>
              <a:rPr lang="de-AT" sz="1600" dirty="0"/>
              <a:t>Organization Studies</a:t>
            </a:r>
          </a:p>
          <a:p>
            <a:pPr lvl="0" defTabSz="914400">
              <a:spcBef>
                <a:spcPct val="0"/>
              </a:spcBef>
              <a:spcAft>
                <a:spcPts val="0"/>
              </a:spcAft>
              <a:buClrTx/>
              <a:tabLst>
                <a:tab pos="8339138" algn="r"/>
              </a:tabLst>
              <a:defRPr/>
            </a:pPr>
            <a:endParaRPr lang="de-AT" sz="1400" dirty="0"/>
          </a:p>
          <a:p>
            <a:pPr lvl="0" defTabSz="914400">
              <a:spcBef>
                <a:spcPct val="0"/>
              </a:spcBef>
              <a:spcAft>
                <a:spcPts val="0"/>
              </a:spcAft>
              <a:buClrTx/>
              <a:tabLst>
                <a:tab pos="8339138" algn="r"/>
              </a:tabLst>
              <a:defRPr/>
            </a:pPr>
            <a:r>
              <a:rPr lang="de-AT" sz="1400" dirty="0"/>
              <a:t>www.wu.ac.at/orgstudies/teaching </a:t>
            </a:r>
            <a:br>
              <a:rPr lang="de-AT" sz="1400" b="1" dirty="0"/>
            </a:br>
            <a:br>
              <a:rPr lang="de-AT" sz="1400" b="1" dirty="0"/>
            </a:br>
            <a:endParaRPr lang="de-AT" sz="1400" b="1" dirty="0"/>
          </a:p>
          <a:p>
            <a:endParaRPr lang="de-DE" sz="14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9563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62018" y="2531799"/>
            <a:ext cx="828644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AT" sz="2800" dirty="0">
                <a:latin typeface="+mj-lt"/>
              </a:rPr>
              <a:t>Wir stehen Ihnen gerne</a:t>
            </a:r>
            <a:br>
              <a:rPr lang="de-AT" sz="2800" dirty="0">
                <a:latin typeface="+mj-lt"/>
              </a:rPr>
            </a:br>
            <a:r>
              <a:rPr lang="de-AT" sz="2800" dirty="0">
                <a:latin typeface="+mj-lt"/>
              </a:rPr>
              <a:t>per E-Mail zur Verfügung!</a:t>
            </a:r>
          </a:p>
          <a:p>
            <a:pPr algn="ctr"/>
            <a:endParaRPr lang="de-AT" sz="1050" dirty="0">
              <a:latin typeface="+mj-lt"/>
            </a:endParaRPr>
          </a:p>
          <a:p>
            <a:pPr algn="ctr"/>
            <a:endParaRPr lang="de-AT" sz="2800" dirty="0">
              <a:latin typeface="+mj-lt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de-AT" sz="2800" dirty="0">
                <a:latin typeface="+mj-lt"/>
                <a:hlinkClick r:id="rId2"/>
              </a:rPr>
              <a:t>orgstudies@wu.ac.at</a:t>
            </a:r>
            <a:r>
              <a:rPr lang="de-AT" sz="2800" dirty="0">
                <a:latin typeface="+mj-lt"/>
              </a:rPr>
              <a:t> </a:t>
            </a:r>
          </a:p>
          <a:p>
            <a:pPr algn="ctr"/>
            <a:endParaRPr lang="de-DE" sz="2800" u="sng" dirty="0">
              <a:latin typeface="+mj-lt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 Noch Fragen?</a:t>
            </a:r>
          </a:p>
        </p:txBody>
      </p:sp>
    </p:spTree>
    <p:extLst>
      <p:ext uri="{BB962C8B-B14F-4D97-AF65-F5344CB8AC3E}">
        <p14:creationId xmlns:p14="http://schemas.microsoft.com/office/powerpoint/2010/main" val="8308219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Womit befasst sich die SBWL Organisation?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6" y="1772816"/>
            <a:ext cx="7251700" cy="19685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1705" y="3863264"/>
            <a:ext cx="119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Krankenhaus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692214" y="3863267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Friedhof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656539" y="3863266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Altenheim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5728548" y="3863266"/>
            <a:ext cx="811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Konzern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4843171" y="3863265"/>
            <a:ext cx="890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Beratung</a:t>
            </a:r>
            <a:endParaRPr lang="de-DE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3657122" y="3863264"/>
            <a:ext cx="1020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Universität</a:t>
            </a:r>
            <a:endParaRPr lang="de-DE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2870831" y="3863264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Schule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709139" y="3863264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Kindergarten</a:t>
            </a:r>
            <a:endParaRPr lang="de-DE" sz="1200" dirty="0"/>
          </a:p>
        </p:txBody>
      </p:sp>
      <p:sp>
        <p:nvSpPr>
          <p:cNvPr id="23" name="Textfeld 22"/>
          <p:cNvSpPr txBox="1"/>
          <p:nvPr/>
        </p:nvSpPr>
        <p:spPr>
          <a:xfrm>
            <a:off x="462019" y="4262211"/>
            <a:ext cx="83687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Im Laufe eines Lebens haben wir mit ganz unterschiedlichen Organisationen verschiedener Formen zu tun. Wir nehmen unterschiedliche Rollen ein: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1600" dirty="0"/>
              <a:t>Als Mitglieder oder </a:t>
            </a:r>
            <a:r>
              <a:rPr lang="de-AT" sz="1600" dirty="0" err="1"/>
              <a:t>MitarbeiterInnen</a:t>
            </a:r>
            <a:r>
              <a:rPr lang="de-AT" sz="1600" dirty="0"/>
              <a:t> sind wir in Organisationsstrukturen eingebunden.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1600" dirty="0"/>
              <a:t>Als Kunden profitieren wir von den Beziehungen, die Organisationen untereinander bilden, um komplexe Leistungen zu erstellen.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1600" dirty="0"/>
              <a:t>Als </a:t>
            </a:r>
            <a:r>
              <a:rPr lang="de-AT" sz="1600" dirty="0" err="1"/>
              <a:t>ManagerInnen</a:t>
            </a:r>
            <a:r>
              <a:rPr lang="de-AT" sz="1600" dirty="0"/>
              <a:t> haben wir die Chance, Strukturen und Beziehungen von Organisationen zu beeinflussen.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21799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9" y="1844675"/>
            <a:ext cx="4767207" cy="4382571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1600" dirty="0"/>
              <a:t>Warum gibt es Organisationen?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1600" dirty="0"/>
              <a:t>Wie sind Organisationen aufgebaut und strukturiert?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1600" dirty="0"/>
              <a:t>Welche Prozesse sind für welche Organisationen charakteristisch und wie können sie gestaltet werden?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1600" dirty="0"/>
              <a:t>Wie sind Organisationen in Wirtschaft und Gesellschaft eingebettet?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1600" dirty="0"/>
              <a:t>Wie reagieren Organisationen auf externe Erwartungen und Anforderungen?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1600" dirty="0"/>
              <a:t>Welche Organisationsformen existieren?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1600" dirty="0"/>
              <a:t>Welche </a:t>
            </a:r>
            <a:r>
              <a:rPr lang="de-DE" sz="1600" dirty="0" err="1"/>
              <a:t>Governance</a:t>
            </a:r>
            <a:r>
              <a:rPr lang="de-DE" sz="1600" dirty="0"/>
              <a:t> Modelle und Business Modelle liegen diesen zugrunde?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1600" dirty="0"/>
              <a:t>Wie entstehen neue Organisationsformen? 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Im Rahmen der SBWL werden grundlegende Fragen diskutiert</a:t>
            </a:r>
            <a:endParaRPr lang="de-AT" dirty="0"/>
          </a:p>
        </p:txBody>
      </p:sp>
      <p:sp>
        <p:nvSpPr>
          <p:cNvPr id="3" name="Oval 2"/>
          <p:cNvSpPr/>
          <p:nvPr/>
        </p:nvSpPr>
        <p:spPr>
          <a:xfrm>
            <a:off x="5724128" y="3262378"/>
            <a:ext cx="2088232" cy="18002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5" name="Oval 4"/>
          <p:cNvSpPr/>
          <p:nvPr/>
        </p:nvSpPr>
        <p:spPr>
          <a:xfrm>
            <a:off x="7500005" y="2222716"/>
            <a:ext cx="744403" cy="52594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5756125" y="2022848"/>
            <a:ext cx="1018362" cy="72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5262940" y="5591327"/>
            <a:ext cx="1018362" cy="72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372789" y="4458394"/>
            <a:ext cx="973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Prozesse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940152" y="4080037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Strukturen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27741" y="5278897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Zulieferer</a:t>
            </a:r>
          </a:p>
        </p:txBody>
      </p:sp>
      <p:sp>
        <p:nvSpPr>
          <p:cNvPr id="11" name="Oval 10"/>
          <p:cNvSpPr/>
          <p:nvPr/>
        </p:nvSpPr>
        <p:spPr>
          <a:xfrm>
            <a:off x="8139204" y="3196577"/>
            <a:ext cx="414458" cy="2930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8373239" y="4421012"/>
            <a:ext cx="414458" cy="2930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8521345" y="3873230"/>
            <a:ext cx="414458" cy="2930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7860353" y="4832662"/>
            <a:ext cx="866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Kunden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594697" y="2791053"/>
            <a:ext cx="1450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Wettbewerber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481083" y="2798117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Staat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253438" y="3462568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Geschäfts-</a:t>
            </a:r>
          </a:p>
          <a:p>
            <a:r>
              <a:rPr lang="de-DE" sz="1400" dirty="0" err="1"/>
              <a:t>modell</a:t>
            </a:r>
            <a:endParaRPr lang="de-DE" sz="1400" dirty="0"/>
          </a:p>
        </p:txBody>
      </p:sp>
      <p:cxnSp>
        <p:nvCxnSpPr>
          <p:cNvPr id="19" name="Gerade Verbindung 18"/>
          <p:cNvCxnSpPr>
            <a:stCxn id="7" idx="0"/>
          </p:cNvCxnSpPr>
          <p:nvPr/>
        </p:nvCxnSpPr>
        <p:spPr>
          <a:xfrm flipV="1">
            <a:off x="5772121" y="4986551"/>
            <a:ext cx="524621" cy="604776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endCxn id="12" idx="2"/>
          </p:cNvCxnSpPr>
          <p:nvPr/>
        </p:nvCxnSpPr>
        <p:spPr>
          <a:xfrm>
            <a:off x="7740352" y="4451697"/>
            <a:ext cx="632887" cy="1158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>
            <a:stCxn id="3" idx="6"/>
            <a:endCxn id="13" idx="2"/>
          </p:cNvCxnSpPr>
          <p:nvPr/>
        </p:nvCxnSpPr>
        <p:spPr>
          <a:xfrm flipV="1">
            <a:off x="7812360" y="4019761"/>
            <a:ext cx="708985" cy="14271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endCxn id="6" idx="4"/>
          </p:cNvCxnSpPr>
          <p:nvPr/>
        </p:nvCxnSpPr>
        <p:spPr>
          <a:xfrm flipH="1" flipV="1">
            <a:off x="6265306" y="2742928"/>
            <a:ext cx="127286" cy="51945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endCxn id="5" idx="3"/>
          </p:cNvCxnSpPr>
          <p:nvPr/>
        </p:nvCxnSpPr>
        <p:spPr>
          <a:xfrm flipV="1">
            <a:off x="7209161" y="2671636"/>
            <a:ext cx="399859" cy="59074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4869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2018" y="1844675"/>
            <a:ext cx="8070421" cy="4382571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de-AT" sz="2000" dirty="0"/>
              <a:t>Alle Studierenden, die Organisationen in ihrer gesamten Komplexität verstehen und (später) gestalten wollen.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AT" sz="2000" dirty="0"/>
              <a:t>Ein umfassendes Verständnis und ein Wille zur Gestaltung ist in folgenden Bereichen nötig: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AT" sz="1800" b="1" dirty="0"/>
              <a:t>Unternehmensberatung</a:t>
            </a:r>
          </a:p>
          <a:p>
            <a:pPr marL="255588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de-AT" sz="1800" b="1" dirty="0"/>
              <a:t>	</a:t>
            </a:r>
            <a:r>
              <a:rPr lang="de-AT" sz="1800" dirty="0"/>
              <a:t>Beratungen stehen vor der Herausforderung, Unternehmen 	in Gänze zu erfassen und in kurzer Zeit zu verändern.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AT" sz="1800" b="1" dirty="0"/>
              <a:t>Mittleres Management und Top Management</a:t>
            </a:r>
          </a:p>
          <a:p>
            <a:pPr marL="255588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de-AT" sz="1800" b="1" dirty="0"/>
              <a:t>	</a:t>
            </a:r>
            <a:r>
              <a:rPr lang="de-AT" sz="1800" dirty="0" err="1"/>
              <a:t>ManagerInnen</a:t>
            </a:r>
            <a:r>
              <a:rPr lang="de-AT" sz="1800" dirty="0"/>
              <a:t> mit großem Verantwortungsbereich 	müssen die Zusammenhänge der gesamten Organisation 	im Blick haben.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AT" sz="1800" b="1" dirty="0"/>
              <a:t>Geschäftsführung KMUs</a:t>
            </a:r>
          </a:p>
          <a:p>
            <a:pPr marL="255588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de-AT" sz="1800" b="1" dirty="0"/>
              <a:t>	</a:t>
            </a:r>
            <a:r>
              <a:rPr lang="de-AT" sz="1800" dirty="0"/>
              <a:t>Geschäftsführungen müssen Veränderungen in der Umwelt 	erkennen und in ihrem Handeln berücksichtigen.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Wer bei uns richtig ist …</a:t>
            </a:r>
          </a:p>
        </p:txBody>
      </p:sp>
    </p:spTree>
    <p:extLst>
      <p:ext uri="{BB962C8B-B14F-4D97-AF65-F5344CB8AC3E}">
        <p14:creationId xmlns:p14="http://schemas.microsoft.com/office/powerpoint/2010/main" val="17278451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Karriereperspektiven </a:t>
            </a:r>
            <a:br>
              <a:rPr lang="de-DE" dirty="0"/>
            </a:br>
            <a:r>
              <a:rPr lang="de-DE" dirty="0"/>
              <a:t>unserer </a:t>
            </a:r>
            <a:r>
              <a:rPr lang="de-DE" dirty="0" err="1"/>
              <a:t>AbsolventInnen</a:t>
            </a:r>
            <a:endParaRPr lang="de-AT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79513" y="1628801"/>
            <a:ext cx="4392487" cy="3168352"/>
            <a:chOff x="462019" y="1988840"/>
            <a:chExt cx="4037973" cy="3215158"/>
          </a:xfrm>
        </p:grpSpPr>
        <p:sp>
          <p:nvSpPr>
            <p:cNvPr id="8" name="Rechteck 7"/>
            <p:cNvSpPr/>
            <p:nvPr/>
          </p:nvSpPr>
          <p:spPr>
            <a:xfrm>
              <a:off x="467544" y="2348880"/>
              <a:ext cx="4032448" cy="28551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buClr>
                  <a:schemeClr val="accent1">
                    <a:lumMod val="75000"/>
                  </a:schemeClr>
                </a:buClr>
              </a:pPr>
              <a:endParaRPr lang="de-DE" sz="800" b="1" dirty="0">
                <a:solidFill>
                  <a:schemeClr val="tx1"/>
                </a:solidFill>
              </a:endParaRP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r>
                <a:rPr lang="de-DE" sz="1400" b="1" dirty="0">
                  <a:solidFill>
                    <a:schemeClr val="tx1"/>
                  </a:solidFill>
                </a:rPr>
                <a:t>Beratungen</a:t>
              </a:r>
              <a:br>
                <a:rPr lang="de-DE" sz="14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benötigen den Überblick.</a:t>
              </a:r>
            </a:p>
            <a:p>
              <a:pPr marL="228600" indent="-228600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§"/>
              </a:pPr>
              <a:endParaRPr lang="de-DE" sz="800" dirty="0">
                <a:solidFill>
                  <a:schemeClr val="tx1"/>
                </a:solidFill>
              </a:endParaRP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r>
                <a:rPr lang="de-DE" sz="1400" b="1" dirty="0">
                  <a:solidFill>
                    <a:schemeClr val="tx1"/>
                  </a:solidFill>
                </a:rPr>
                <a:t>Konzerne</a:t>
              </a:r>
              <a:br>
                <a:rPr lang="de-DE" sz="14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müssen mit erhöhter öffentlicher Aufmerksamkeit umgehen.</a:t>
              </a:r>
            </a:p>
            <a:p>
              <a:pPr>
                <a:buClr>
                  <a:schemeClr val="accent1">
                    <a:lumMod val="75000"/>
                  </a:schemeClr>
                </a:buClr>
              </a:pPr>
              <a:endParaRPr lang="de-DE" sz="800" dirty="0">
                <a:solidFill>
                  <a:schemeClr val="tx1"/>
                </a:solidFill>
              </a:endParaRP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r>
                <a:rPr lang="de-DE" sz="1400" b="1" dirty="0">
                  <a:solidFill>
                    <a:schemeClr val="tx1"/>
                  </a:solidFill>
                </a:rPr>
                <a:t>Öffentliche Verwaltung</a:t>
              </a:r>
              <a:br>
                <a:rPr lang="de-DE" sz="1400" b="1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große, komplexe Organisationen, die schwer zu steuern sind.</a:t>
              </a:r>
            </a:p>
            <a:p>
              <a:pPr marL="228600" indent="-228600" algn="ctr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§"/>
              </a:pPr>
              <a:endParaRPr lang="de-DE" sz="800" dirty="0">
                <a:solidFill>
                  <a:schemeClr val="tx1"/>
                </a:solidFill>
              </a:endParaRP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r>
                <a:rPr lang="de-DE" sz="1400" b="1" dirty="0">
                  <a:solidFill>
                    <a:schemeClr val="tx1"/>
                  </a:solidFill>
                </a:rPr>
                <a:t>KMUs</a:t>
              </a:r>
              <a:br>
                <a:rPr lang="de-DE" sz="14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Positionierung von Netzwerken kann über Erfolg / Misserfolg entscheiden.</a:t>
              </a:r>
              <a:endParaRPr lang="de-AT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462019" y="1988840"/>
              <a:ext cx="4037973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ORGANISATIONEN</a:t>
              </a:r>
              <a:endParaRPr lang="de-AT" sz="14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4716016" y="1628802"/>
            <a:ext cx="4248472" cy="3168351"/>
            <a:chOff x="4860032" y="1988840"/>
            <a:chExt cx="4032448" cy="3351973"/>
          </a:xfrm>
        </p:grpSpPr>
        <p:sp>
          <p:nvSpPr>
            <p:cNvPr id="11" name="Rechteck 10"/>
            <p:cNvSpPr/>
            <p:nvPr/>
          </p:nvSpPr>
          <p:spPr>
            <a:xfrm>
              <a:off x="4860032" y="2348880"/>
              <a:ext cx="4032448" cy="29919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buClr>
                  <a:schemeClr val="accent1">
                    <a:lumMod val="75000"/>
                  </a:schemeClr>
                </a:buClr>
              </a:pPr>
              <a:endParaRPr lang="de-AT" sz="800" b="1" dirty="0">
                <a:solidFill>
                  <a:schemeClr val="tx1"/>
                </a:solidFill>
                <a:latin typeface="Verdana" pitchFamily="34" charset="0"/>
              </a:endParaRP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r>
                <a:rPr lang="de-AT" sz="1400" b="1" dirty="0">
                  <a:solidFill>
                    <a:schemeClr val="tx1"/>
                  </a:solidFill>
                  <a:latin typeface="Verdana" pitchFamily="34" charset="0"/>
                </a:rPr>
                <a:t>Plattformen</a:t>
              </a: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r>
                <a:rPr lang="de-DE" sz="1200" dirty="0">
                  <a:solidFill>
                    <a:schemeClr val="tx1"/>
                  </a:solidFill>
                  <a:latin typeface="Verdana" pitchFamily="34" charset="0"/>
                </a:rPr>
                <a:t>auch die ‚</a:t>
              </a:r>
              <a:r>
                <a:rPr lang="de-DE" sz="1200" dirty="0" err="1">
                  <a:solidFill>
                    <a:schemeClr val="tx1"/>
                  </a:solidFill>
                  <a:latin typeface="Verdana" pitchFamily="34" charset="0"/>
                </a:rPr>
                <a:t>sharing</a:t>
              </a:r>
              <a:r>
                <a:rPr lang="de-DE" sz="1200" dirty="0">
                  <a:solidFill>
                    <a:schemeClr val="tx1"/>
                  </a:solidFill>
                  <a:latin typeface="Verdana" pitchFamily="34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Verdana" pitchFamily="34" charset="0"/>
                </a:rPr>
                <a:t>economy</a:t>
              </a:r>
              <a:r>
                <a:rPr lang="de-DE" sz="1200" dirty="0">
                  <a:solidFill>
                    <a:schemeClr val="tx1"/>
                  </a:solidFill>
                  <a:latin typeface="Verdana" pitchFamily="34" charset="0"/>
                </a:rPr>
                <a:t>‘ benötigt Organisation.</a:t>
              </a: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endParaRPr lang="de-DE" sz="14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r>
                <a:rPr lang="de-DE" sz="1400" b="1" dirty="0">
                  <a:solidFill>
                    <a:schemeClr val="tx1"/>
                  </a:solidFill>
                  <a:latin typeface="Verdana" pitchFamily="34" charset="0"/>
                </a:rPr>
                <a:t>Soziale Bewegungen</a:t>
              </a: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r>
                <a:rPr lang="de-DE" sz="1200" dirty="0">
                  <a:solidFill>
                    <a:schemeClr val="tx1"/>
                  </a:solidFill>
                  <a:latin typeface="Verdana" pitchFamily="34" charset="0"/>
                </a:rPr>
                <a:t>müssen mobilisieren und koordinieren.</a:t>
              </a: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endParaRPr lang="de-DE" sz="14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r>
                <a:rPr lang="de-DE" sz="1400" b="1" dirty="0">
                  <a:solidFill>
                    <a:schemeClr val="tx1"/>
                  </a:solidFill>
                  <a:latin typeface="Verdana" pitchFamily="34" charset="0"/>
                </a:rPr>
                <a:t>Communities und Netzwerke</a:t>
              </a: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r>
                <a:rPr lang="de-DE" sz="1200" dirty="0">
                  <a:solidFill>
                    <a:schemeClr val="tx1"/>
                  </a:solidFill>
                  <a:latin typeface="Verdana" pitchFamily="34" charset="0"/>
                </a:rPr>
                <a:t>informelle Gebilde ohne formale Mitgliedschaft stehen vor spezifischen Herausforderungen.</a:t>
              </a:r>
              <a:endParaRPr lang="de-AT" sz="12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endParaRPr lang="de-AT" sz="12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 marL="228600" indent="-228600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§"/>
              </a:pPr>
              <a:endParaRPr lang="de-DE" sz="1400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860032" y="1988840"/>
              <a:ext cx="4032448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ORGANISIEREN</a:t>
              </a:r>
              <a:endParaRPr lang="de-AT" sz="1600" dirty="0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85523" y="4945100"/>
            <a:ext cx="8778965" cy="1220204"/>
            <a:chOff x="395536" y="5373216"/>
            <a:chExt cx="8424936" cy="1220204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395536" y="5373216"/>
              <a:ext cx="8424936" cy="1220204"/>
              <a:chOff x="4860032" y="1978116"/>
              <a:chExt cx="4032448" cy="1479822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4860032" y="2327430"/>
                <a:ext cx="2067922" cy="11305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buClr>
                    <a:schemeClr val="accent1">
                      <a:lumMod val="75000"/>
                    </a:schemeClr>
                  </a:buClr>
                </a:pPr>
                <a:endParaRPr lang="de-AT" sz="800" b="1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algn="ctr">
                  <a:buClr>
                    <a:schemeClr val="accent1">
                      <a:lumMod val="75000"/>
                    </a:schemeClr>
                  </a:buClr>
                </a:pPr>
                <a:r>
                  <a:rPr lang="de-AT" sz="1400" b="1" dirty="0">
                    <a:solidFill>
                      <a:schemeClr val="tx1"/>
                    </a:solidFill>
                    <a:latin typeface="Verdana" pitchFamily="34" charset="0"/>
                  </a:rPr>
                  <a:t>Interne und externe Beratung </a:t>
                </a:r>
              </a:p>
              <a:p>
                <a:pPr algn="ctr">
                  <a:buClr>
                    <a:schemeClr val="accent1">
                      <a:lumMod val="75000"/>
                    </a:schemeClr>
                  </a:buClr>
                </a:pPr>
                <a:endParaRPr lang="de-AT" sz="800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algn="ctr">
                  <a:buClr>
                    <a:schemeClr val="accent1">
                      <a:lumMod val="75000"/>
                    </a:schemeClr>
                  </a:buClr>
                </a:pPr>
                <a:r>
                  <a:rPr lang="de-AT" sz="1400" b="1" dirty="0">
                    <a:solidFill>
                      <a:schemeClr val="tx1"/>
                    </a:solidFill>
                    <a:latin typeface="Verdana" pitchFamily="34" charset="0"/>
                  </a:rPr>
                  <a:t>Geschäftsführungsentscheidungen</a:t>
                </a:r>
                <a:endParaRPr lang="de-AT" sz="1200" dirty="0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4860032" y="1978116"/>
                <a:ext cx="4032448" cy="3600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/>
                  <a:t>AGENDEN &amp; TÄTIGKEITSFELDER</a:t>
                </a:r>
                <a:endParaRPr lang="de-AT" sz="1600" dirty="0"/>
              </a:p>
            </p:txBody>
          </p:sp>
        </p:grpSp>
        <p:sp>
          <p:nvSpPr>
            <p:cNvPr id="2" name="Rechteck 1"/>
            <p:cNvSpPr/>
            <p:nvPr/>
          </p:nvSpPr>
          <p:spPr>
            <a:xfrm>
              <a:off x="4716016" y="5670091"/>
              <a:ext cx="4104456" cy="923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noAutofit/>
            </a:bodyPr>
            <a:lstStyle/>
            <a:p>
              <a:pPr algn="ctr">
                <a:buClr>
                  <a:schemeClr val="accent1">
                    <a:lumMod val="75000"/>
                  </a:schemeClr>
                </a:buClr>
              </a:pPr>
              <a:endParaRPr lang="de-AT" sz="800" b="1" dirty="0">
                <a:latin typeface="Verdana" pitchFamily="34" charset="0"/>
              </a:endParaRP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r>
                <a:rPr lang="de-AT" sz="1400" b="1" dirty="0">
                  <a:latin typeface="Verdana" pitchFamily="34" charset="0"/>
                </a:rPr>
                <a:t>Mergers &amp; Acquisitions </a:t>
              </a: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endParaRPr lang="de-DE" sz="800" dirty="0">
                <a:latin typeface="Verdana" pitchFamily="34" charset="0"/>
              </a:endParaRPr>
            </a:p>
            <a:p>
              <a:pPr algn="ctr">
                <a:buClr>
                  <a:schemeClr val="accent1">
                    <a:lumMod val="75000"/>
                  </a:schemeClr>
                </a:buClr>
              </a:pPr>
              <a:r>
                <a:rPr lang="de-DE" sz="1400" b="1" dirty="0">
                  <a:latin typeface="Verdana" pitchFamily="34" charset="0"/>
                </a:rPr>
                <a:t>Forschung und Lehre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23591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2019" y="1702467"/>
            <a:ext cx="8214438" cy="17231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2000" dirty="0"/>
              <a:t>SBWL Organisation bietet ...</a:t>
            </a:r>
          </a:p>
          <a:p>
            <a:pPr>
              <a:buNone/>
            </a:pPr>
            <a:endParaRPr lang="de-DE" sz="200" dirty="0"/>
          </a:p>
          <a:p>
            <a:pPr>
              <a:buNone/>
            </a:pPr>
            <a:r>
              <a:rPr lang="de-DE" sz="2000" dirty="0">
                <a:sym typeface="Wingdings" pitchFamily="2" charset="2"/>
              </a:rPr>
              <a:t>       ...</a:t>
            </a:r>
            <a:r>
              <a:rPr lang="de-DE" sz="1800" i="1" dirty="0">
                <a:sym typeface="Wingdings" pitchFamily="2" charset="2"/>
              </a:rPr>
              <a:t>gute Grundlagen für </a:t>
            </a:r>
            <a:r>
              <a:rPr lang="de-DE" sz="1800" i="1" dirty="0"/>
              <a:t>Masterprogramme mit    </a:t>
            </a:r>
          </a:p>
          <a:p>
            <a:pPr>
              <a:buNone/>
            </a:pPr>
            <a:r>
              <a:rPr lang="de-DE" sz="1800" i="1" dirty="0"/>
              <a:t>            Schwerpunkt Management, Strategie und </a:t>
            </a:r>
            <a:r>
              <a:rPr lang="de-DE" sz="1800" i="1" dirty="0" err="1"/>
              <a:t>Governance</a:t>
            </a:r>
            <a:r>
              <a:rPr lang="de-DE" sz="1800" i="1" dirty="0"/>
              <a:t>,</a:t>
            </a:r>
          </a:p>
          <a:p>
            <a:pPr>
              <a:buNone/>
            </a:pPr>
            <a:endParaRPr lang="de-DE" sz="300" i="1" dirty="0"/>
          </a:p>
          <a:p>
            <a:pPr>
              <a:buNone/>
            </a:pPr>
            <a:r>
              <a:rPr lang="de-DE" sz="1800" i="1" dirty="0"/>
              <a:t>              ...ein Sprungbrett für internationale Masterprogramme.</a:t>
            </a:r>
          </a:p>
          <a:p>
            <a:pPr>
              <a:buNone/>
            </a:pPr>
            <a:endParaRPr lang="de-AT" sz="20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Weiterführende Masterstudien</a:t>
            </a:r>
            <a:endParaRPr lang="de-AT" dirty="0"/>
          </a:p>
        </p:txBody>
      </p:sp>
      <p:pic>
        <p:nvPicPr>
          <p:cNvPr id="1026" name="Picture 2" descr="ildergebnis für wu wie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4" y="3659126"/>
            <a:ext cx="1031873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ldergebnis für universität st. gallen logo"/>
          <p:cNvSpPr>
            <a:spLocks noChangeAspect="1" noChangeArrowheads="1"/>
          </p:cNvSpPr>
          <p:nvPr/>
        </p:nvSpPr>
        <p:spPr bwMode="auto">
          <a:xfrm>
            <a:off x="0" y="0"/>
            <a:ext cx="4572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184" y="5572577"/>
            <a:ext cx="1584026" cy="346506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987" y="4589286"/>
            <a:ext cx="1623320" cy="315646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474" y="3690359"/>
            <a:ext cx="1700691" cy="402990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64" y="4466296"/>
            <a:ext cx="661049" cy="661049"/>
          </a:xfrm>
          <a:prstGeom prst="rect">
            <a:avLst/>
          </a:prstGeom>
        </p:spPr>
      </p:pic>
      <p:pic>
        <p:nvPicPr>
          <p:cNvPr id="1038" name="Picture 14" descr="ildergebnis für emlyon business scho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5" y="5365721"/>
            <a:ext cx="830744" cy="78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1418525" y="3644017"/>
            <a:ext cx="1698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Verdana" pitchFamily="34" charset="0"/>
              </a:rPr>
              <a:t>Masterstudium Management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5558601" y="5580529"/>
            <a:ext cx="356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Verdana" pitchFamily="34" charset="0"/>
              </a:rPr>
              <a:t>MA in </a:t>
            </a:r>
            <a:r>
              <a:rPr lang="de-AT" sz="1600" dirty="0" err="1">
                <a:latin typeface="Verdana" pitchFamily="34" charset="0"/>
              </a:rPr>
              <a:t>Strategy</a:t>
            </a:r>
            <a:r>
              <a:rPr lang="de-AT" sz="1600" dirty="0">
                <a:latin typeface="Verdana" pitchFamily="34" charset="0"/>
              </a:rPr>
              <a:t> </a:t>
            </a:r>
            <a:r>
              <a:rPr lang="de-AT" sz="1600" dirty="0" err="1">
                <a:latin typeface="Verdana" pitchFamily="34" charset="0"/>
              </a:rPr>
              <a:t>and</a:t>
            </a:r>
            <a:r>
              <a:rPr lang="de-AT" sz="1600" dirty="0">
                <a:latin typeface="Verdana" pitchFamily="34" charset="0"/>
              </a:rPr>
              <a:t> International Management</a:t>
            </a:r>
            <a:endParaRPr lang="de-DE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5563281" y="4536817"/>
            <a:ext cx="3185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Verdana" pitchFamily="34" charset="0"/>
              </a:rPr>
              <a:t>Mannheim Master in Management</a:t>
            </a:r>
            <a:endParaRPr lang="de-DE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5564291" y="3602742"/>
            <a:ext cx="3331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>
                <a:latin typeface="Verdana" pitchFamily="34" charset="0"/>
              </a:rPr>
              <a:t>MSc</a:t>
            </a:r>
            <a:r>
              <a:rPr lang="de-AT" sz="1600" dirty="0">
                <a:latin typeface="Verdana" pitchFamily="34" charset="0"/>
              </a:rPr>
              <a:t> in </a:t>
            </a:r>
            <a:r>
              <a:rPr lang="de-AT" sz="1600" dirty="0" err="1">
                <a:latin typeface="Verdana" pitchFamily="34" charset="0"/>
              </a:rPr>
              <a:t>Strategy</a:t>
            </a:r>
            <a:r>
              <a:rPr lang="de-AT" sz="1600" dirty="0">
                <a:latin typeface="Verdana" pitchFamily="34" charset="0"/>
              </a:rPr>
              <a:t>, </a:t>
            </a:r>
            <a:r>
              <a:rPr lang="de-AT" sz="1600" dirty="0" err="1">
                <a:latin typeface="Verdana" pitchFamily="34" charset="0"/>
              </a:rPr>
              <a:t>Organization</a:t>
            </a:r>
            <a:r>
              <a:rPr lang="de-AT" sz="1600" dirty="0">
                <a:latin typeface="Verdana" pitchFamily="34" charset="0"/>
              </a:rPr>
              <a:t>,</a:t>
            </a:r>
            <a:br>
              <a:rPr lang="de-AT" sz="1600" dirty="0">
                <a:latin typeface="Verdana" pitchFamily="34" charset="0"/>
              </a:rPr>
            </a:br>
            <a:r>
              <a:rPr lang="de-AT" sz="1600" dirty="0" err="1">
                <a:latin typeface="Verdana" pitchFamily="34" charset="0"/>
              </a:rPr>
              <a:t>and</a:t>
            </a:r>
            <a:r>
              <a:rPr lang="de-AT" sz="1600" dirty="0">
                <a:latin typeface="Verdana" pitchFamily="34" charset="0"/>
              </a:rPr>
              <a:t> Leadership</a:t>
            </a:r>
            <a:br>
              <a:rPr lang="de-AT" sz="1600" dirty="0">
                <a:latin typeface="Verdana" pitchFamily="34" charset="0"/>
              </a:rPr>
            </a:br>
            <a:r>
              <a:rPr lang="de-AT" sz="1600" dirty="0" err="1">
                <a:latin typeface="Verdana" pitchFamily="34" charset="0"/>
              </a:rPr>
              <a:t>MSc</a:t>
            </a:r>
            <a:r>
              <a:rPr lang="de-AT" sz="1600" dirty="0">
                <a:latin typeface="Verdana" pitchFamily="34" charset="0"/>
              </a:rPr>
              <a:t> in General Management</a:t>
            </a:r>
            <a:endParaRPr lang="de-DE" sz="1600" dirty="0"/>
          </a:p>
        </p:txBody>
      </p:sp>
      <p:sp>
        <p:nvSpPr>
          <p:cNvPr id="27" name="Textfeld 26"/>
          <p:cNvSpPr txBox="1"/>
          <p:nvPr/>
        </p:nvSpPr>
        <p:spPr>
          <a:xfrm>
            <a:off x="1418525" y="5580529"/>
            <a:ext cx="234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>
                <a:latin typeface="Verdana" pitchFamily="34" charset="0"/>
              </a:rPr>
              <a:t>MSc</a:t>
            </a:r>
            <a:r>
              <a:rPr lang="de-AT" sz="1600" dirty="0">
                <a:latin typeface="Verdana" pitchFamily="34" charset="0"/>
              </a:rPr>
              <a:t> in Management</a:t>
            </a:r>
            <a:endParaRPr lang="de-DE" sz="1600" dirty="0"/>
          </a:p>
        </p:txBody>
      </p:sp>
      <p:sp>
        <p:nvSpPr>
          <p:cNvPr id="29" name="Textfeld 28"/>
          <p:cNvSpPr txBox="1"/>
          <p:nvPr/>
        </p:nvSpPr>
        <p:spPr>
          <a:xfrm>
            <a:off x="1418525" y="4536817"/>
            <a:ext cx="233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>
                <a:latin typeface="Verdana" pitchFamily="34" charset="0"/>
              </a:rPr>
              <a:t>MSc</a:t>
            </a:r>
            <a:r>
              <a:rPr lang="de-AT" sz="1600" dirty="0">
                <a:latin typeface="Verdana" pitchFamily="34" charset="0"/>
              </a:rPr>
              <a:t> in International Business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539203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2018" y="1844675"/>
            <a:ext cx="8142429" cy="792237"/>
          </a:xfrm>
        </p:spPr>
        <p:txBody>
          <a:bodyPr/>
          <a:lstStyle/>
          <a:p>
            <a:pPr>
              <a:buNone/>
            </a:pPr>
            <a:r>
              <a:rPr lang="de-AT" dirty="0"/>
              <a:t>… </a:t>
            </a:r>
            <a:r>
              <a:rPr lang="de-AT" dirty="0">
                <a:solidFill>
                  <a:srgbClr val="000000"/>
                </a:solidFill>
              </a:rPr>
              <a:t>wird für folgende Bachelorprogramme angeboten: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SBWL …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683568" y="2492896"/>
            <a:ext cx="2160240" cy="30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3597132" y="2492896"/>
            <a:ext cx="2163793" cy="30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6039689" y="2492896"/>
            <a:ext cx="2163793" cy="30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3457805" y="5612683"/>
            <a:ext cx="23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Internationale Betriebswirtschaft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970025" y="5612683"/>
            <a:ext cx="23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Betriebswirtschaft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2128" y="5595668"/>
            <a:ext cx="23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Wirtschaftsrecht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40022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Aufbau der SBWL Organisation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539552" y="3933056"/>
            <a:ext cx="8064896" cy="216024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39552" y="1556792"/>
            <a:ext cx="8064896" cy="216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70552" y="1844824"/>
            <a:ext cx="216000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1600" b="1" dirty="0">
                <a:solidFill>
                  <a:schemeClr val="bg1"/>
                </a:solidFill>
              </a:rPr>
              <a:t>Grundkurs 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70552" y="2492896"/>
            <a:ext cx="216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rtlCol="0" anchor="ctr">
            <a:noAutofit/>
          </a:bodyPr>
          <a:lstStyle/>
          <a:p>
            <a:pPr lvl="0" algn="ctr"/>
            <a:r>
              <a:rPr lang="de-AT" sz="1200" dirty="0"/>
              <a:t>Organisation und </a:t>
            </a:r>
            <a:r>
              <a:rPr lang="de-AT" sz="1200" dirty="0" err="1"/>
              <a:t>Governance</a:t>
            </a:r>
            <a:endParaRPr lang="de-AT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3635896" y="1844824"/>
            <a:ext cx="216000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1600" b="1" dirty="0">
                <a:solidFill>
                  <a:schemeClr val="bg1"/>
                </a:solidFill>
              </a:rPr>
              <a:t>Grundkurs II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635896" y="2492896"/>
            <a:ext cx="216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rtlCol="0" anchor="ctr">
            <a:noAutofit/>
          </a:bodyPr>
          <a:lstStyle/>
          <a:p>
            <a:pPr lvl="0" algn="ctr"/>
            <a:r>
              <a:rPr lang="de-AT" sz="1200" dirty="0"/>
              <a:t>Organisationsanalyse</a:t>
            </a:r>
            <a:br>
              <a:rPr lang="de-AT" sz="1200" dirty="0"/>
            </a:br>
            <a:r>
              <a:rPr lang="de-AT" sz="1200" dirty="0"/>
              <a:t>und-gestaltung</a:t>
            </a: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-324544" y="4797152"/>
            <a:ext cx="2160240" cy="4320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AT" sz="2000" b="1" dirty="0">
                <a:solidFill>
                  <a:schemeClr val="accent1"/>
                </a:solidFill>
              </a:rPr>
              <a:t>Semester 2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187174" y="1844824"/>
            <a:ext cx="216000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1600" b="1" dirty="0">
                <a:solidFill>
                  <a:schemeClr val="bg1"/>
                </a:solidFill>
              </a:rPr>
              <a:t>Vertiefungskurs I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187174" y="2492896"/>
            <a:ext cx="216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rtlCol="0" anchor="ctr">
            <a:noAutofit/>
          </a:bodyPr>
          <a:lstStyle/>
          <a:p>
            <a:pPr lvl="0" algn="ctr"/>
            <a:r>
              <a:rPr lang="de-AT" sz="1200" dirty="0"/>
              <a:t>Die ‚gute‘ Organisation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339752" y="4221088"/>
            <a:ext cx="216000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1600" b="1" dirty="0">
                <a:solidFill>
                  <a:schemeClr val="bg1"/>
                </a:solidFill>
              </a:rPr>
              <a:t>Vertiefungskurs II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339752" y="4869160"/>
            <a:ext cx="216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rtlCol="0" anchor="ctr">
            <a:noAutofit/>
          </a:bodyPr>
          <a:lstStyle/>
          <a:p>
            <a:pPr algn="ctr"/>
            <a:r>
              <a:rPr lang="de-AT" sz="1200" dirty="0"/>
              <a:t>Verhalten in</a:t>
            </a:r>
            <a:br>
              <a:rPr lang="de-AT" sz="1200" dirty="0"/>
            </a:br>
            <a:r>
              <a:rPr lang="de-AT" sz="1200" dirty="0"/>
              <a:t> Organisationen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905096" y="4221088"/>
            <a:ext cx="216000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1600" b="1" dirty="0">
                <a:solidFill>
                  <a:schemeClr val="bg1"/>
                </a:solidFill>
              </a:rPr>
              <a:t>Vertiefungskurs III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905096" y="4869160"/>
            <a:ext cx="216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rtlCol="0" anchor="ctr">
            <a:noAutofit/>
          </a:bodyPr>
          <a:lstStyle/>
          <a:p>
            <a:pPr algn="ctr"/>
            <a:r>
              <a:rPr lang="de-AT" sz="1200" dirty="0"/>
              <a:t>Variierende Themen</a:t>
            </a:r>
          </a:p>
          <a:p>
            <a:pPr algn="ctr"/>
            <a:r>
              <a:rPr lang="de-AT" sz="1000" dirty="0"/>
              <a:t>(Voraussetzung: positiv abgeschlossener GK I)</a:t>
            </a:r>
          </a:p>
        </p:txBody>
      </p:sp>
      <p:sp>
        <p:nvSpPr>
          <p:cNvPr id="31" name="Textfeld 30"/>
          <p:cNvSpPr txBox="1"/>
          <p:nvPr/>
        </p:nvSpPr>
        <p:spPr>
          <a:xfrm rot="16200000">
            <a:off x="-324544" y="2429400"/>
            <a:ext cx="2160240" cy="4320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AT" sz="2000" b="1" dirty="0">
                <a:solidFill>
                  <a:schemeClr val="accent1"/>
                </a:solidFill>
              </a:rPr>
              <a:t>Semester 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9552" y="6165304"/>
            <a:ext cx="5410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Anrechnungen sind für Vertiefungskurs II möglich.</a:t>
            </a:r>
            <a:endParaRPr lang="de-AT" sz="1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32" y="2938374"/>
            <a:ext cx="458256" cy="45825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38374"/>
            <a:ext cx="458256" cy="4582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5039" r="10368" b="21465"/>
          <a:stretch/>
        </p:blipFill>
        <p:spPr>
          <a:xfrm>
            <a:off x="5652120" y="2420888"/>
            <a:ext cx="491477" cy="4851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713" y="2924944"/>
            <a:ext cx="468743" cy="46874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09" y="4806395"/>
            <a:ext cx="455313" cy="45531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9272" r="8708" b="8708"/>
          <a:stretch/>
        </p:blipFill>
        <p:spPr>
          <a:xfrm>
            <a:off x="4332709" y="5297712"/>
            <a:ext cx="455313" cy="45531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19" y="5296187"/>
            <a:ext cx="456838" cy="4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040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51520" y="1916832"/>
            <a:ext cx="4104456" cy="140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chemeClr val="tx1"/>
              </a:buClr>
            </a:pPr>
            <a:endParaRPr lang="de-AT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de-AT" sz="9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de-AT" sz="1600" dirty="0">
                <a:solidFill>
                  <a:schemeClr val="tx1"/>
                </a:solidFill>
              </a:rPr>
              <a:t>LV-Nummer 4925</a:t>
            </a:r>
          </a:p>
          <a:p>
            <a:pPr>
              <a:buClr>
                <a:schemeClr val="tx1"/>
              </a:buClr>
            </a:pPr>
            <a:r>
              <a:rPr lang="de-AT" sz="1600" dirty="0">
                <a:solidFill>
                  <a:schemeClr val="tx1"/>
                </a:solidFill>
              </a:rPr>
              <a:t>Anmeldezeitraum: </a:t>
            </a:r>
            <a:r>
              <a:rPr lang="de-DE" sz="1600" dirty="0">
                <a:solidFill>
                  <a:schemeClr val="tx1"/>
                </a:solidFill>
              </a:rPr>
              <a:t>TBA (siehe Website)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Aufnahmeverfahren</a:t>
            </a:r>
            <a:br>
              <a:rPr lang="de-AT" dirty="0"/>
            </a:br>
            <a:r>
              <a:rPr lang="de-AT" dirty="0"/>
              <a:t>(max. 30 Studierende)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251520" y="6089828"/>
            <a:ext cx="6768752" cy="39108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65113" indent="-2651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51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de-AT" sz="1600" dirty="0"/>
              <a:t>Nähere Informationen: </a:t>
            </a:r>
            <a:r>
              <a:rPr lang="de-AT" sz="1600" dirty="0">
                <a:hlinkClick r:id="rId2"/>
              </a:rPr>
              <a:t>www.wu.ac.at/orgstudies</a:t>
            </a:r>
            <a:r>
              <a:rPr lang="de-AT" sz="1600" dirty="0"/>
              <a:t>  </a:t>
            </a:r>
          </a:p>
          <a:p>
            <a:pPr>
              <a:buClr>
                <a:schemeClr val="tx1"/>
              </a:buClr>
            </a:pPr>
            <a:endParaRPr lang="de-AT" sz="1600" dirty="0"/>
          </a:p>
        </p:txBody>
      </p:sp>
      <p:sp>
        <p:nvSpPr>
          <p:cNvPr id="20" name="Rechteck 19"/>
          <p:cNvSpPr/>
          <p:nvPr/>
        </p:nvSpPr>
        <p:spPr>
          <a:xfrm>
            <a:off x="4499991" y="1927155"/>
            <a:ext cx="4464495" cy="13976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chemeClr val="tx1"/>
              </a:buClr>
              <a:buNone/>
            </a:pPr>
            <a:endParaRPr lang="de-AT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de-AT" sz="9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r>
              <a:rPr lang="de-AT" sz="1600" dirty="0">
                <a:solidFill>
                  <a:schemeClr val="tx1"/>
                </a:solidFill>
              </a:rPr>
              <a:t>(Aufgabenmodul LEARN@WU)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1600" dirty="0">
                <a:solidFill>
                  <a:schemeClr val="tx1"/>
                </a:solidFill>
              </a:rPr>
              <a:t>Curriculum Vitae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1600" dirty="0">
                <a:solidFill>
                  <a:schemeClr val="tx1"/>
                </a:solidFill>
              </a:rPr>
              <a:t>Motivationsschreiben (1-seitig)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AT" sz="1600" dirty="0">
                <a:solidFill>
                  <a:schemeClr val="tx1"/>
                </a:solidFill>
              </a:rPr>
              <a:t>bis 1 Tag nach Anmeldeschluss hochladen</a:t>
            </a:r>
          </a:p>
        </p:txBody>
      </p:sp>
      <p:sp>
        <p:nvSpPr>
          <p:cNvPr id="21" name="Rechteck 20"/>
          <p:cNvSpPr/>
          <p:nvPr/>
        </p:nvSpPr>
        <p:spPr>
          <a:xfrm>
            <a:off x="251520" y="3861048"/>
            <a:ext cx="4104456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chemeClr val="tx1"/>
              </a:buClr>
              <a:buNone/>
            </a:pPr>
            <a:endParaRPr lang="de-AT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de-DE" sz="900" b="1" dirty="0">
              <a:solidFill>
                <a:srgbClr val="FF0000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</a:rPr>
              <a:t>2/3 der Plätze</a:t>
            </a:r>
            <a:endParaRPr lang="de-AT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1600" dirty="0">
                <a:solidFill>
                  <a:schemeClr val="tx1"/>
                </a:solidFill>
              </a:rPr>
              <a:t>Notenkriterium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sz="1600" dirty="0">
                <a:solidFill>
                  <a:schemeClr val="tx1"/>
                </a:solidFill>
              </a:rPr>
              <a:t>Zeitkriterium</a:t>
            </a:r>
            <a:endParaRPr lang="de-AT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499991" y="3861048"/>
            <a:ext cx="4464496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chemeClr val="tx1"/>
              </a:buClr>
              <a:buNone/>
            </a:pPr>
            <a:r>
              <a:rPr lang="de-AT" sz="1600" b="1" dirty="0">
                <a:solidFill>
                  <a:schemeClr val="accent1">
                    <a:lumMod val="75000"/>
                  </a:schemeClr>
                </a:solidFill>
              </a:rPr>
              <a:t>Motivationsschreiben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de-DE" sz="900" b="1" dirty="0">
              <a:solidFill>
                <a:srgbClr val="FF0000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</a:rPr>
              <a:t>1/3 der Plätze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</a:rPr>
              <a:t>spezifisches Interesse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/>
                </a:solidFill>
              </a:rPr>
              <a:t>Wie bereichern Sie </a:t>
            </a:r>
            <a:r>
              <a:rPr lang="de-DE" sz="1600">
                <a:solidFill>
                  <a:schemeClr val="tx1"/>
                </a:solidFill>
              </a:rPr>
              <a:t>die SBWL</a:t>
            </a:r>
            <a:r>
              <a:rPr lang="de-DE" sz="1600" dirty="0">
                <a:solidFill>
                  <a:schemeClr val="tx1"/>
                </a:solidFill>
              </a:rPr>
              <a:t>?</a:t>
            </a: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51520" y="5373216"/>
            <a:ext cx="871296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chemeClr val="tx1"/>
              </a:buClr>
              <a:buNone/>
            </a:pPr>
            <a:r>
              <a:rPr lang="de-AT" sz="1600" b="1" dirty="0">
                <a:solidFill>
                  <a:schemeClr val="accent1">
                    <a:lumMod val="75000"/>
                  </a:schemeClr>
                </a:solidFill>
              </a:rPr>
              <a:t>Studienfortschrittskontingent </a:t>
            </a:r>
            <a:r>
              <a:rPr lang="de-AT" sz="1600" dirty="0">
                <a:solidFill>
                  <a:schemeClr val="tx1"/>
                </a:solidFill>
              </a:rPr>
              <a:t>(3 Plätze)</a:t>
            </a:r>
          </a:p>
        </p:txBody>
      </p:sp>
      <p:sp>
        <p:nvSpPr>
          <p:cNvPr id="10" name="Pfeil nach unten 9"/>
          <p:cNvSpPr/>
          <p:nvPr/>
        </p:nvSpPr>
        <p:spPr>
          <a:xfrm>
            <a:off x="3995936" y="3363184"/>
            <a:ext cx="833184" cy="459462"/>
          </a:xfrm>
          <a:prstGeom prst="downArrow">
            <a:avLst>
              <a:gd name="adj1" fmla="val 80181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251520" y="1916832"/>
            <a:ext cx="4104456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1600" dirty="0">
                <a:solidFill>
                  <a:schemeClr val="bg1"/>
                </a:solidFill>
              </a:rPr>
              <a:t>ANMELDUNG ÜBER LPIS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99991" y="1916832"/>
            <a:ext cx="4464495" cy="334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1600" dirty="0">
                <a:solidFill>
                  <a:schemeClr val="bg1"/>
                </a:solidFill>
              </a:rPr>
              <a:t>UPLOAD SCHRIFTLICHE BEWERBUNG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5991" y="3861048"/>
            <a:ext cx="4099985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1600" dirty="0">
                <a:solidFill>
                  <a:schemeClr val="bg1"/>
                </a:solidFill>
              </a:rPr>
              <a:t>STUDIENLEISTUNG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499991" y="3861048"/>
            <a:ext cx="4464497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1600" dirty="0">
                <a:solidFill>
                  <a:schemeClr val="bg1"/>
                </a:solidFill>
              </a:rPr>
              <a:t>MOTIVATIONSSCHREIBEN</a:t>
            </a:r>
          </a:p>
        </p:txBody>
      </p:sp>
    </p:spTree>
    <p:extLst>
      <p:ext uri="{BB962C8B-B14F-4D97-AF65-F5344CB8AC3E}">
        <p14:creationId xmlns:p14="http://schemas.microsoft.com/office/powerpoint/2010/main" val="35971488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U 4:3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4x3 V1.potx" id="{AA3E248A-77A7-4807-A131-F9F3E20651A0}" vid="{ECCA31C4-58A4-42EB-8FF6-5551F413994D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0" ma:contentTypeDescription="Ein neues Dokument erstellen." ma:contentTypeScope="" ma:versionID="d3e4c2a2c8eb27d51afc5f2b89c2d0f7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6e1822d916fe321090dffa8ffe9fb58e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Optimierte Musterpräsentation im Format 4:3 im Basis-Farbschema Blau</Beschreibung>
    <TaxCatchAll xmlns="08b0a3ee-3d2a-451c-9a1a-7e5d5b0c9c77">
      <Value>1028</Value>
      <Value>403</Value>
      <Value>266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  <TermInfo xmlns="http://schemas.microsoft.com/office/infopath/2007/PartnerControls">
          <TermName xmlns="http://schemas.microsoft.com/office/infopath/2007/PartnerControls">WU Vorlagen</TermName>
          <TermId xmlns="http://schemas.microsoft.com/office/infopath/2007/PartnerControls">e1b88cb0-f013-4860-af99-230b47ac7aa3</TermId>
        </TermInfo>
      </Terms>
    </WU_x0020_ThemaTaxHTField0>
    <Format xmlns="dde413db-0745-4f3a-8dca-564dc7ff6f7d">Office 2007-2013</Format>
  </documentManagement>
</p:properties>
</file>

<file path=customXml/itemProps1.xml><?xml version="1.0" encoding="utf-8"?>
<ds:datastoreItem xmlns:ds="http://schemas.openxmlformats.org/officeDocument/2006/customXml" ds:itemID="{75DE92F5-5647-4FCA-8DB4-954D3BB33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3F3FE6-5535-45F8-988A-2451F5ADB0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D35602-AB0F-4759-BFBC-B3BF3A8302A6}">
  <ds:schemaRefs>
    <ds:schemaRef ds:uri="http://purl.org/dc/elements/1.1/"/>
    <ds:schemaRef ds:uri="http://schemas.microsoft.com/office/2006/metadata/properties"/>
    <ds:schemaRef ds:uri="1a8d9a65-8471-4209-a900-f8e11db75e0a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de413db-0745-4f3a-8dca-564dc7ff6f7d"/>
    <ds:schemaRef ds:uri="http://schemas.microsoft.com/office/2006/documentManagement/types"/>
    <ds:schemaRef ds:uri="08b0a3ee-3d2a-451c-9a1a-7e5d5b0c9c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597</Words>
  <Application>Microsoft Office PowerPoint</Application>
  <PresentationFormat>Bildschirmpräsentation (4:3)</PresentationFormat>
  <Paragraphs>142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Georgia</vt:lpstr>
      <vt:lpstr>Verdana</vt:lpstr>
      <vt:lpstr>Wingdings</vt:lpstr>
      <vt:lpstr>WU 4:3</vt:lpstr>
      <vt:lpstr>SBWL Organisation</vt:lpstr>
      <vt:lpstr>Womit befasst sich die SBWL Organisation?</vt:lpstr>
      <vt:lpstr>Im Rahmen der SBWL werden grundlegende Fragen diskutiert</vt:lpstr>
      <vt:lpstr>Wer bei uns richtig ist …</vt:lpstr>
      <vt:lpstr>Karriereperspektiven  unserer AbsolventInnen</vt:lpstr>
      <vt:lpstr>Weiterführende Masterstudien</vt:lpstr>
      <vt:lpstr>Die SBWL …</vt:lpstr>
      <vt:lpstr>Aufbau der SBWL Organisation</vt:lpstr>
      <vt:lpstr>Aufnahmeverfahren (max. 30 Studierende)</vt:lpstr>
      <vt:lpstr> Noch Fragen?</vt:lpstr>
    </vt:vector>
  </TitlesOfParts>
  <Company>WU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Reference</dc:creator>
  <cp:lastModifiedBy>Jancsary, Dennis</cp:lastModifiedBy>
  <cp:revision>97</cp:revision>
  <cp:lastPrinted>2018-06-07T09:35:59Z</cp:lastPrinted>
  <dcterms:created xsi:type="dcterms:W3CDTF">2015-12-10T14:27:34Z</dcterms:created>
  <dcterms:modified xsi:type="dcterms:W3CDTF">2024-01-15T13:41:44Z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Order">
    <vt:r8>23200</vt:r8>
  </property>
  <property fmtid="{D5CDD505-2E9C-101B-9397-08002B2CF9AE}" pid="4" name="WU Thema">
    <vt:lpwstr>403;#Corporate Design|19895bcd-b158-45ae-ab7b-f5ca217dfcec;#1028;#WU Vorlagen|e1b88cb0-f013-4860-af99-230b47ac7aa3</vt:lpwstr>
  </property>
  <property fmtid="{D5CDD505-2E9C-101B-9397-08002B2CF9AE}" pid="5" name="Dokumentenart">
    <vt:lpwstr>266;#Vorlagen|17fc50ed-8ad1-47be-ab12-04243fd74ddb</vt:lpwstr>
  </property>
</Properties>
</file>